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1354" r:id="rId2"/>
    <p:sldId id="6935" r:id="rId3"/>
    <p:sldId id="7238" r:id="rId4"/>
    <p:sldId id="7208" r:id="rId5"/>
    <p:sldId id="7194" r:id="rId6"/>
    <p:sldId id="7246" r:id="rId7"/>
    <p:sldId id="7239" r:id="rId8"/>
    <p:sldId id="7240" r:id="rId9"/>
    <p:sldId id="7242" r:id="rId10"/>
    <p:sldId id="7223" r:id="rId11"/>
    <p:sldId id="7247" r:id="rId12"/>
    <p:sldId id="7237" r:id="rId13"/>
    <p:sldId id="7243" r:id="rId14"/>
    <p:sldId id="7245" r:id="rId15"/>
    <p:sldId id="7222" r:id="rId16"/>
    <p:sldId id="7227" r:id="rId17"/>
    <p:sldId id="7228" r:id="rId18"/>
    <p:sldId id="7214" r:id="rId19"/>
    <p:sldId id="7211" r:id="rId20"/>
    <p:sldId id="7235" r:id="rId21"/>
    <p:sldId id="7195" r:id="rId22"/>
    <p:sldId id="7207" r:id="rId23"/>
    <p:sldId id="7232" r:id="rId24"/>
    <p:sldId id="7007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7D7D"/>
    <a:srgbClr val="FFA6A6"/>
    <a:srgbClr val="FFC8C8"/>
    <a:srgbClr val="00FFFF"/>
    <a:srgbClr val="81DEFF"/>
    <a:srgbClr val="FF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323" autoAdjust="0"/>
    <p:restoredTop sz="56175" autoAdjust="0"/>
  </p:normalViewPr>
  <p:slideViewPr>
    <p:cSldViewPr snapToGrid="0">
      <p:cViewPr varScale="1">
        <p:scale>
          <a:sx n="49" d="100"/>
          <a:sy n="49" d="100"/>
        </p:scale>
        <p:origin x="36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230" y="3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336B957-0C23-1CDE-A2B8-044701C667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07E1FBC-070D-8861-8D9C-258144CACE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2CA61-C7A7-44C1-8225-2F3B25FCEFE9}" type="datetimeFigureOut">
              <a:rPr lang="zh-CN" altLang="en-US" smtClean="0"/>
              <a:t>2025/12/4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964B15-02A6-96D1-7025-FFA5019E5E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ABE5DA-4AAF-6256-556A-73DB14F76B4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1A6520-B727-41E0-BB1B-FA4B49A625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0418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6499D7-817A-4BF8-98BA-7E2BFEC27B52}" type="datetimeFigureOut">
              <a:rPr lang="zh-CN" altLang="en-US" smtClean="0"/>
              <a:t>2025/12/4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F8E926-3218-4A05-BE3C-00B734B06F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201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9EC6D-DB1F-44A4-BAF7-4CD4248B20AA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306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29907-59FB-1A0E-5A40-95D025D2B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83D931E-B927-6BD0-3888-A87845229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915CC35-2164-4398-4C2A-D01AB1944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F59192-0843-1ED6-5645-2A8A2C5379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192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FF8BA-DCA9-EDA2-4530-0F7934D69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D93F270-2A17-6D41-39E4-BF3D864E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B901FB8-6A3E-0C81-AA7B-E064421BA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498F08-C165-CD6B-97D8-12BF4AC650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203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8CCB6-46EF-47BA-6225-C2E71FEB9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0020A81-18BB-7EAC-8C24-98A3CBEB4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690E424-B3A5-FAE4-1A06-F48D2617F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034E78-2163-8DE0-2D63-AA5CD35DCC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863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09EBE-B1C9-CCF8-47D0-1D050E144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8D21449-3C51-FED7-F1FC-D20FCE36FF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7105539-FFB7-534A-4370-F4BE8775E0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无论哪种联系方式，其内部载流子得传输过程是相同的，电极间电流控制关系也是相同的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1912D6-C47B-C3FC-079B-111CEC9970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205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v_CB</a:t>
            </a:r>
            <a:r>
              <a:rPr lang="en-US" altLang="zh-CN" dirty="0"/>
              <a:t> = </a:t>
            </a:r>
            <a:r>
              <a:rPr lang="en-US" altLang="zh-CN" dirty="0" err="1"/>
              <a:t>v_CE</a:t>
            </a:r>
            <a:r>
              <a:rPr lang="en-US" altLang="zh-CN" dirty="0"/>
              <a:t> – </a:t>
            </a:r>
            <a:r>
              <a:rPr lang="en-US" altLang="zh-CN" dirty="0" err="1"/>
              <a:t>v_BE</a:t>
            </a:r>
            <a:r>
              <a:rPr lang="zh-CN" altLang="en-US" dirty="0"/>
              <a:t>，因此，在 </a:t>
            </a:r>
            <a:r>
              <a:rPr lang="en-US" altLang="zh-CN" dirty="0" err="1"/>
              <a:t>v_BE</a:t>
            </a:r>
            <a:r>
              <a:rPr lang="en-US" altLang="zh-CN" dirty="0"/>
              <a:t> </a:t>
            </a:r>
            <a:r>
              <a:rPr lang="zh-CN" altLang="en-US" dirty="0"/>
              <a:t>不变化的情况下：</a:t>
            </a:r>
            <a:endParaRPr lang="en-US" altLang="zh-CN" dirty="0"/>
          </a:p>
          <a:p>
            <a:r>
              <a:rPr lang="zh-CN" altLang="en-US" dirty="0"/>
              <a:t>  当 </a:t>
            </a:r>
            <a:r>
              <a:rPr lang="en-US" altLang="zh-CN" dirty="0" err="1"/>
              <a:t>v_CE</a:t>
            </a:r>
            <a:r>
              <a:rPr lang="en-US" altLang="zh-CN" dirty="0"/>
              <a:t> = 0</a:t>
            </a:r>
            <a:r>
              <a:rPr lang="zh-CN" altLang="en-US" dirty="0"/>
              <a:t>，发射结呈正向特性曲线</a:t>
            </a:r>
            <a:endParaRPr lang="en-US" altLang="zh-CN" dirty="0"/>
          </a:p>
          <a:p>
            <a:r>
              <a:rPr lang="zh-CN" altLang="en-US" dirty="0"/>
              <a:t>  当 </a:t>
            </a:r>
            <a:r>
              <a:rPr lang="en-US" altLang="zh-CN" dirty="0" err="1"/>
              <a:t>v_CE</a:t>
            </a:r>
            <a:r>
              <a:rPr lang="en-US" altLang="zh-CN" dirty="0"/>
              <a:t> </a:t>
            </a:r>
            <a:r>
              <a:rPr lang="zh-CN" altLang="en-US" dirty="0"/>
              <a:t>较小时，集电结正偏或者反偏电压较小，对于收集电子的能力弱，发射区的电子停留在基区时间长，与基区的多子空穴复合的几率大，因此 </a:t>
            </a:r>
            <a:r>
              <a:rPr lang="en-US" altLang="zh-CN" i="0" dirty="0" err="1"/>
              <a:t>i</a:t>
            </a:r>
            <a:r>
              <a:rPr lang="en-US" altLang="zh-CN" dirty="0" err="1"/>
              <a:t>_B</a:t>
            </a:r>
            <a:r>
              <a:rPr lang="en-US" altLang="zh-CN" dirty="0"/>
              <a:t> </a:t>
            </a:r>
            <a:r>
              <a:rPr lang="zh-CN" altLang="en-US" dirty="0"/>
              <a:t>较大</a:t>
            </a:r>
            <a:endParaRPr lang="en-US" altLang="zh-CN" dirty="0"/>
          </a:p>
          <a:p>
            <a:r>
              <a:rPr lang="zh-CN" altLang="en-US" dirty="0"/>
              <a:t>  当 </a:t>
            </a:r>
            <a:r>
              <a:rPr lang="en-US" altLang="zh-CN" dirty="0" err="1"/>
              <a:t>v_CE</a:t>
            </a:r>
            <a:r>
              <a:rPr lang="en-US" altLang="zh-CN" dirty="0"/>
              <a:t> </a:t>
            </a:r>
            <a:r>
              <a:rPr lang="zh-CN" altLang="en-US" dirty="0"/>
              <a:t>增大，集电结反偏电压增大，发射区的电子大多数都被集电区收集，与基区空穴复合的几率减少，且增宽集电结，使得基区的有效宽度减少，进一步减少 </a:t>
            </a:r>
            <a:r>
              <a:rPr lang="en-US" altLang="zh-CN" i="0" dirty="0" err="1"/>
              <a:t>i</a:t>
            </a:r>
            <a:r>
              <a:rPr lang="en-US" altLang="zh-CN" dirty="0" err="1"/>
              <a:t>_B</a:t>
            </a:r>
            <a:endParaRPr lang="en-US" altLang="zh-CN" dirty="0"/>
          </a:p>
          <a:p>
            <a:r>
              <a:rPr lang="zh-CN" altLang="en-US" dirty="0"/>
              <a:t>  所以，曲线右移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 </a:t>
            </a:r>
            <a:r>
              <a:rPr lang="en-US" altLang="zh-CN" dirty="0" err="1"/>
              <a:t>v_CE</a:t>
            </a:r>
            <a:r>
              <a:rPr lang="en-US" altLang="zh-CN" dirty="0"/>
              <a:t> &gt;= 1 V, </a:t>
            </a:r>
            <a:r>
              <a:rPr lang="zh-CN" altLang="en-US" dirty="0"/>
              <a:t>集电结足够强大，能收集到所有可能的载流子了，就算再增加，</a:t>
            </a:r>
            <a:r>
              <a:rPr lang="en-US" altLang="zh-CN" i="0" dirty="0" err="1"/>
              <a:t>i</a:t>
            </a:r>
            <a:r>
              <a:rPr lang="en-US" altLang="zh-CN" dirty="0" err="1"/>
              <a:t>_B</a:t>
            </a:r>
            <a:r>
              <a:rPr lang="en-US" altLang="zh-CN" dirty="0"/>
              <a:t> </a:t>
            </a:r>
            <a:r>
              <a:rPr lang="zh-CN" altLang="en-US" dirty="0"/>
              <a:t>也不再明显减少了，所以常用一条曲线来代替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855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3A725-4645-0D29-7330-284E11FDD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556F5E1-F542-03B8-A1BD-80C2B7DFA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71CD2D0-3D46-FF06-0E4D-555E8E9B1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当 </a:t>
            </a:r>
            <a:r>
              <a:rPr lang="en-US" altLang="zh-CN" dirty="0" err="1"/>
              <a:t>v_CE</a:t>
            </a:r>
            <a:r>
              <a:rPr lang="en-US" altLang="zh-CN" dirty="0"/>
              <a:t> = 0</a:t>
            </a:r>
            <a:r>
              <a:rPr lang="zh-CN" altLang="en-US" dirty="0"/>
              <a:t>，</a:t>
            </a:r>
            <a:r>
              <a:rPr lang="en-US" altLang="zh-CN" dirty="0" err="1"/>
              <a:t>v_CB</a:t>
            </a:r>
            <a:r>
              <a:rPr lang="en-US" altLang="zh-CN" dirty="0"/>
              <a:t> = -0.7 V</a:t>
            </a:r>
            <a:r>
              <a:rPr lang="zh-CN" altLang="en-US" dirty="0"/>
              <a:t>，集电结正偏，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对于硅管而言，</a:t>
            </a:r>
            <a:r>
              <a:rPr lang="en-US" altLang="zh-CN" dirty="0" err="1"/>
              <a:t>i_B</a:t>
            </a:r>
            <a:r>
              <a:rPr lang="en-US" altLang="zh-CN" dirty="0"/>
              <a:t> = 0 </a:t>
            </a:r>
            <a:r>
              <a:rPr lang="zh-CN" altLang="en-US" dirty="0"/>
              <a:t>那条曲线几乎与横轴重合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0EAA55-A122-3C69-5568-5A835C538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780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F09D9-71AD-80BA-51DC-9877FD56B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65C4535-356D-658E-C0E9-8D6EA3E007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455F298-B428-6BB4-8E68-0B6228166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29FC88-4372-791B-407D-68AB1420E0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558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设想，基区比较“穷”，需要资源（自由电子）填补其窟窿（空穴）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当发射结反偏、集电结反偏时，基区没有资源补窟窿，因此基极电流</a:t>
            </a:r>
            <a:r>
              <a:rPr kumimoji="1"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截止</a:t>
            </a:r>
            <a:endParaRPr kumimoji="1" lang="en-US" altLang="zh-CN" sz="24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当发射结正偏、集电结正偏时，发射区大把资源顺势流过来，且不会流到集电区，基区资源足够，管饱，因此基极电流</a:t>
            </a:r>
            <a:r>
              <a:rPr kumimoji="1"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饱和</a:t>
            </a:r>
            <a:endParaRPr kumimoji="1" lang="en-US" altLang="zh-CN" sz="24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发射结正偏、集电结反偏时，发射区的大把资源流过基区但绝大部分随即流入了集电区，只有少部分留给基区；且集电结的耗尽区变宽还挤占了基区的空间，进一步减少资源在基区补窟窿的可能性（减少自由电子与空穴复合的几率）；基区有资源但很少，“节衣缩食”地供给集电区；因此基极电流</a:t>
            </a:r>
            <a:r>
              <a:rPr kumimoji="1"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放大</a:t>
            </a:r>
            <a:r>
              <a:rPr kumimoji="1" lang="zh-CN" altLang="en-US" sz="240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了集电极电流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070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Beta </a:t>
                </a:r>
                <a:r>
                  <a:rPr lang="zh-CN" altLang="en-US" dirty="0"/>
                  <a:t>下降至一定值（约三分之二）时的 </a:t>
                </a:r>
                <a:r>
                  <a:rPr lang="en-US" altLang="zh-CN" dirty="0" err="1"/>
                  <a:t>i_C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即为 </a:t>
                </a:r>
                <a:r>
                  <a:rPr lang="en-US" altLang="zh-CN" dirty="0"/>
                  <a:t>I_CM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BR</a:t>
                </a:r>
                <a:r>
                  <a:rPr lang="zh-CN" altLang="en-US" dirty="0"/>
                  <a:t> 表示击穿，</a:t>
                </a:r>
                <a:r>
                  <a:rPr lang="en-US" altLang="zh-CN" dirty="0"/>
                  <a:t>breakdown</a:t>
                </a:r>
              </a:p>
              <a:p>
                <a:endParaRPr lang="en-US" altLang="zh-CN" dirty="0">
                  <a:solidFill>
                    <a:schemeClr val="tx1"/>
                  </a:solidFill>
                </a:endParaRPr>
              </a:p>
              <a:p>
                <a:r>
                  <a:rPr lang="zh-CN" altLang="en-US" dirty="0">
                    <a:solidFill>
                      <a:schemeClr val="tx1"/>
                    </a:solidFill>
                  </a:rPr>
                  <a:t>虽然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BJT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的两个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PN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结都会消耗功率，但是一般情况下，集电结的电压降远大于发射结的电压降，因此集电结的耗散功率大很多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r>
                  <a:rPr lang="zh-CN" altLang="en-US" dirty="0">
                    <a:solidFill>
                      <a:schemeClr val="tx1"/>
                    </a:solidFill>
                  </a:rPr>
                  <a:t>因此，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  <m:r>
                      <a:rPr kumimoji="1"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kumimoji="1" lang="en-US" altLang="zh-CN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  <m:r>
                      <a:rPr kumimoji="1"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kumimoji="1" lang="en-US" altLang="zh-CN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kumimoji="1" lang="en-US" altLang="zh-CN" sz="1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</m:sub>
                    </m:sSub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Beta </a:t>
                </a:r>
                <a:r>
                  <a:rPr lang="zh-CN" altLang="en-US" dirty="0"/>
                  <a:t>下降至一定值（约三分之二）时的 </a:t>
                </a:r>
                <a:r>
                  <a:rPr lang="en-US" altLang="zh-CN" dirty="0" err="1"/>
                  <a:t>i_C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即为 </a:t>
                </a:r>
                <a:r>
                  <a:rPr lang="en-US" altLang="zh-CN" dirty="0"/>
                  <a:t>I_CM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BR</a:t>
                </a:r>
                <a:r>
                  <a:rPr lang="zh-CN" altLang="en-US" dirty="0"/>
                  <a:t> 表示击穿，</a:t>
                </a:r>
                <a:r>
                  <a:rPr lang="en-US" altLang="zh-CN" dirty="0"/>
                  <a:t>breakdown</a:t>
                </a:r>
              </a:p>
              <a:p>
                <a:endParaRPr lang="en-US" altLang="zh-CN" dirty="0">
                  <a:solidFill>
                    <a:schemeClr val="tx1"/>
                  </a:solidFill>
                </a:endParaRPr>
              </a:p>
              <a:p>
                <a:r>
                  <a:rPr lang="zh-CN" altLang="en-US" dirty="0">
                    <a:solidFill>
                      <a:schemeClr val="tx1"/>
                    </a:solidFill>
                  </a:rPr>
                  <a:t>虽然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BJT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的两个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PN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结都会消耗功率，但是一般情况下，集电结的电压降远大于发射结的电压降，因此集电结的耗散功率大很多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r>
                  <a:rPr lang="zh-CN" altLang="en-US" dirty="0">
                    <a:solidFill>
                      <a:schemeClr val="tx1"/>
                    </a:solidFill>
                  </a:rPr>
                  <a:t>因此，</a:t>
                </a:r>
                <a:r>
                  <a:rPr kumimoji="1" lang="en-US" altLang="zh-CN" sz="1200" i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𝑃_C</a:t>
                </a:r>
                <a:r>
                  <a:rPr kumimoji="1" lang="en-US" altLang="zh-CN" sz="1200" i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≈</a:t>
                </a:r>
                <a:r>
                  <a:rPr kumimoji="1" lang="en-US" altLang="zh-CN" sz="1200" b="0" i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𝐼_</a:t>
                </a:r>
                <a:r>
                  <a:rPr kumimoji="1" lang="en-US" altLang="zh-CN" sz="1200" i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C</a:t>
                </a:r>
                <a:r>
                  <a:rPr kumimoji="1" lang="en-US" altLang="zh-CN" sz="1200" i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∙</a:t>
                </a:r>
                <a:r>
                  <a:rPr kumimoji="1" lang="en-US" altLang="zh-CN" sz="1200" b="0" i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𝑉_</a:t>
                </a:r>
                <a:r>
                  <a:rPr kumimoji="1" lang="en-US" altLang="zh-CN" sz="1200" i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C</a:t>
                </a:r>
                <a:r>
                  <a:rPr kumimoji="1" lang="en-US" altLang="zh-CN" sz="1200" b="0" i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951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418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83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861A9-4F75-29F8-C465-251400933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BA8710-FF87-B535-27F8-026232932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0CCFF1E-4C19-B51A-9C37-2D9148AC7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C8D3C3-06AF-D8F5-A833-78A4CBD9FB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613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646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之前介绍了场效应三极管，现在介绍双极结型三极管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508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电路符号中的箭头表示发射结外加正偏电压时，发射极电流的实际方向</a:t>
            </a:r>
            <a:endParaRPr lang="en-US" altLang="zh-CN" dirty="0"/>
          </a:p>
          <a:p>
            <a:r>
              <a:rPr lang="zh-CN" altLang="en-US" dirty="0"/>
              <a:t>结构示意图会让人以为集电区和发射区对称，然而不是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603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发射区和集电区并不对称</a:t>
            </a:r>
            <a:endParaRPr lang="en-US" altLang="zh-CN" dirty="0"/>
          </a:p>
          <a:p>
            <a:r>
              <a:rPr lang="zh-CN" altLang="en-US" dirty="0"/>
              <a:t>箭头表示发射结外加正偏电压时，发射极电流的实际方向</a:t>
            </a:r>
            <a:endParaRPr lang="en-US" altLang="zh-CN" dirty="0"/>
          </a:p>
          <a:p>
            <a:endParaRPr lang="en-US" altLang="zh-CN" dirty="0"/>
          </a:p>
          <a:p>
            <a:pPr eaLnBrk="1" hangingPunct="1"/>
            <a:r>
              <a:rPr kumimoji="1" lang="zh-CN" altLang="en-US" dirty="0">
                <a:solidFill>
                  <a:srgbClr val="000000"/>
                </a:solidFill>
              </a:rPr>
              <a:t>具有电流放大作用的三极管，其内部结构的特点是：</a:t>
            </a:r>
          </a:p>
          <a:p>
            <a:pPr eaLnBrk="1" hangingPunct="1"/>
            <a:r>
              <a:rPr kumimoji="1" lang="zh-CN" altLang="en-US" dirty="0">
                <a:solidFill>
                  <a:srgbClr val="000000"/>
                </a:solidFill>
              </a:rPr>
              <a:t>    ① 发射区的掺杂溶度远高于基区和集电区的掺杂溶度</a:t>
            </a:r>
          </a:p>
          <a:p>
            <a:pPr eaLnBrk="1" hangingPunct="1"/>
            <a:r>
              <a:rPr kumimoji="1" lang="zh-CN" altLang="en-US" dirty="0">
                <a:solidFill>
                  <a:srgbClr val="000000"/>
                </a:solidFill>
              </a:rPr>
              <a:t>    ③ 基区掺杂浓度最低且很薄</a:t>
            </a:r>
          </a:p>
          <a:p>
            <a:pPr eaLnBrk="1" hangingPunct="1"/>
            <a:r>
              <a:rPr kumimoji="1" lang="zh-CN" altLang="en-US" dirty="0">
                <a:solidFill>
                  <a:srgbClr val="000000"/>
                </a:solidFill>
              </a:rPr>
              <a:t>    ② 集电结的面积比发射结的面积大</a:t>
            </a:r>
          </a:p>
          <a:p>
            <a:pPr eaLnBrk="1" hangingPunct="1"/>
            <a:r>
              <a:rPr kumimoji="1" lang="zh-CN" altLang="en-US" dirty="0">
                <a:solidFill>
                  <a:srgbClr val="000000"/>
                </a:solidFill>
              </a:rPr>
              <a:t>这种结构上的特点是三极管具有放大作用的基础与内部条件</a:t>
            </a:r>
            <a:endParaRPr kumimoji="1" lang="en-US" altLang="zh-CN" dirty="0">
              <a:solidFill>
                <a:srgbClr val="000000"/>
              </a:solidFill>
            </a:endParaRPr>
          </a:p>
          <a:p>
            <a:pPr eaLnBrk="1" hangingPunct="1"/>
            <a:endParaRPr kumimoji="1" lang="zh-CN" altLang="en-US" dirty="0">
              <a:solidFill>
                <a:srgbClr val="000000"/>
              </a:solidFill>
            </a:endParaRPr>
          </a:p>
          <a:p>
            <a:pPr eaLnBrk="1" hangingPunct="1"/>
            <a:r>
              <a:rPr kumimoji="1" lang="zh-CN" altLang="en-US" dirty="0">
                <a:solidFill>
                  <a:srgbClr val="000000"/>
                </a:solidFill>
              </a:rPr>
              <a:t>三极管工作时发射结加正向电压，集电结加反向电压称为具有放大用的外部条件</a:t>
            </a:r>
          </a:p>
          <a:p>
            <a:pPr eaLnBrk="1" hangingPunct="1"/>
            <a:r>
              <a:rPr kumimoji="1" lang="zh-CN" altLang="en-US" dirty="0">
                <a:solidFill>
                  <a:srgbClr val="000000"/>
                </a:solidFill>
              </a:rPr>
              <a:t>因此，在应用时，集电极 </a:t>
            </a:r>
            <a:r>
              <a:rPr kumimoji="1" lang="en-US" altLang="zh-CN" dirty="0">
                <a:solidFill>
                  <a:srgbClr val="000000"/>
                </a:solidFill>
              </a:rPr>
              <a:t>c</a:t>
            </a:r>
            <a:r>
              <a:rPr kumimoji="1" lang="zh-CN" altLang="en-US" dirty="0">
                <a:solidFill>
                  <a:srgbClr val="000000"/>
                </a:solidFill>
              </a:rPr>
              <a:t> 和发射极 </a:t>
            </a:r>
            <a:r>
              <a:rPr kumimoji="1" lang="en-US" altLang="zh-CN" dirty="0">
                <a:solidFill>
                  <a:srgbClr val="000000"/>
                </a:solidFill>
              </a:rPr>
              <a:t>e</a:t>
            </a:r>
            <a:r>
              <a:rPr kumimoji="1" lang="zh-CN" altLang="en-US" dirty="0">
                <a:solidFill>
                  <a:srgbClr val="000000"/>
                </a:solidFill>
              </a:rPr>
              <a:t> 是不能随意互换的</a:t>
            </a:r>
          </a:p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372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8F2B2-8459-4B15-8074-969727ECF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BEEA947-C13B-493E-C24D-E8B7BEB5D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F71188F-1AC9-0617-5B16-D77065BE2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发射区和集电区并不对称</a:t>
            </a:r>
            <a:endParaRPr lang="en-US" altLang="zh-CN" dirty="0"/>
          </a:p>
          <a:p>
            <a:r>
              <a:rPr lang="zh-CN" altLang="en-US" dirty="0"/>
              <a:t>箭头表示发射结外加正偏电压时，发射极电流的实际方向</a:t>
            </a:r>
            <a:endParaRPr lang="en-US" altLang="zh-CN" dirty="0"/>
          </a:p>
          <a:p>
            <a:endParaRPr lang="en-US" altLang="zh-CN" dirty="0"/>
          </a:p>
          <a:p>
            <a:pPr eaLnBrk="1" hangingPunct="1"/>
            <a:r>
              <a:rPr kumimoji="1" lang="zh-CN" altLang="en-US" dirty="0">
                <a:solidFill>
                  <a:srgbClr val="000000"/>
                </a:solidFill>
              </a:rPr>
              <a:t>具有电流放大作用的三极管，其内部结构的特点是：</a:t>
            </a:r>
          </a:p>
          <a:p>
            <a:pPr eaLnBrk="1" hangingPunct="1"/>
            <a:r>
              <a:rPr kumimoji="1" lang="zh-CN" altLang="en-US" dirty="0">
                <a:solidFill>
                  <a:srgbClr val="000000"/>
                </a:solidFill>
              </a:rPr>
              <a:t>    ① 发射区的掺杂溶度远高于基区和集电区的掺杂溶度</a:t>
            </a:r>
          </a:p>
          <a:p>
            <a:pPr eaLnBrk="1" hangingPunct="1"/>
            <a:r>
              <a:rPr kumimoji="1" lang="zh-CN" altLang="en-US" dirty="0">
                <a:solidFill>
                  <a:srgbClr val="000000"/>
                </a:solidFill>
              </a:rPr>
              <a:t>    ③ 基区掺杂浓度最低且很薄</a:t>
            </a:r>
          </a:p>
          <a:p>
            <a:pPr eaLnBrk="1" hangingPunct="1"/>
            <a:r>
              <a:rPr kumimoji="1" lang="zh-CN" altLang="en-US" dirty="0">
                <a:solidFill>
                  <a:srgbClr val="000000"/>
                </a:solidFill>
              </a:rPr>
              <a:t>    ② 集电结的面积比发射结的面积大</a:t>
            </a:r>
          </a:p>
          <a:p>
            <a:pPr eaLnBrk="1" hangingPunct="1"/>
            <a:r>
              <a:rPr kumimoji="1" lang="zh-CN" altLang="en-US" dirty="0">
                <a:solidFill>
                  <a:srgbClr val="000000"/>
                </a:solidFill>
              </a:rPr>
              <a:t>这种结构上的特点是三极管具有放大作用的基础与内部条件</a:t>
            </a:r>
            <a:endParaRPr kumimoji="1" lang="en-US" altLang="zh-CN" dirty="0">
              <a:solidFill>
                <a:srgbClr val="000000"/>
              </a:solidFill>
            </a:endParaRPr>
          </a:p>
          <a:p>
            <a:pPr eaLnBrk="1" hangingPunct="1"/>
            <a:endParaRPr kumimoji="1" lang="zh-CN" altLang="en-US" dirty="0">
              <a:solidFill>
                <a:srgbClr val="000000"/>
              </a:solidFill>
            </a:endParaRPr>
          </a:p>
          <a:p>
            <a:pPr eaLnBrk="1" hangingPunct="1"/>
            <a:r>
              <a:rPr kumimoji="1" lang="zh-CN" altLang="en-US" dirty="0">
                <a:solidFill>
                  <a:srgbClr val="000000"/>
                </a:solidFill>
              </a:rPr>
              <a:t>三极管工作时发射结加正向电压，集电结加反向电压称为具有放大用的外部条件</a:t>
            </a:r>
          </a:p>
          <a:p>
            <a:pPr eaLnBrk="1" hangingPunct="1"/>
            <a:r>
              <a:rPr kumimoji="1" lang="zh-CN" altLang="en-US" dirty="0">
                <a:solidFill>
                  <a:srgbClr val="000000"/>
                </a:solidFill>
              </a:rPr>
              <a:t>因此，在应用时，集电极 </a:t>
            </a:r>
            <a:r>
              <a:rPr kumimoji="1" lang="en-US" altLang="zh-CN" dirty="0">
                <a:solidFill>
                  <a:srgbClr val="000000"/>
                </a:solidFill>
              </a:rPr>
              <a:t>c</a:t>
            </a:r>
            <a:r>
              <a:rPr kumimoji="1" lang="zh-CN" altLang="en-US" dirty="0">
                <a:solidFill>
                  <a:srgbClr val="000000"/>
                </a:solidFill>
              </a:rPr>
              <a:t> 和发射极 </a:t>
            </a:r>
            <a:r>
              <a:rPr kumimoji="1" lang="en-US" altLang="zh-CN" dirty="0">
                <a:solidFill>
                  <a:srgbClr val="000000"/>
                </a:solidFill>
              </a:rPr>
              <a:t>e</a:t>
            </a:r>
            <a:r>
              <a:rPr kumimoji="1" lang="zh-CN" altLang="en-US" dirty="0">
                <a:solidFill>
                  <a:srgbClr val="000000"/>
                </a:solidFill>
              </a:rPr>
              <a:t> 是不能随意互换的</a:t>
            </a:r>
          </a:p>
          <a:p>
            <a:endParaRPr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C15510-D29D-6432-7EBE-AE9322DA4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722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F86F2-4E80-B3C3-873F-F30275AD8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BE82519-FC22-3A3B-1AC0-B6721B857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B4D60EE-2F27-CD76-BE9C-F2EB64FB70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当基极无任何连接，</a:t>
            </a:r>
            <a:r>
              <a:rPr lang="en-US" altLang="zh-CN" dirty="0"/>
              <a:t>c </a:t>
            </a:r>
            <a:r>
              <a:rPr lang="zh-CN" altLang="en-US" dirty="0"/>
              <a:t>和 </a:t>
            </a:r>
            <a:r>
              <a:rPr lang="en-US" altLang="zh-CN" dirty="0"/>
              <a:t>e </a:t>
            </a:r>
            <a:r>
              <a:rPr lang="zh-CN" altLang="en-US" dirty="0"/>
              <a:t>之间相当于两个背靠背（或面对面）的 </a:t>
            </a:r>
            <a:r>
              <a:rPr lang="en-US" altLang="zh-CN" dirty="0"/>
              <a:t>PN </a:t>
            </a:r>
            <a:r>
              <a:rPr lang="zh-CN" altLang="en-US" dirty="0"/>
              <a:t>结二极管串联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A18B9C-B3F6-2A68-B732-60C9E69D24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035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DE99D-276D-5A8C-E4EC-087BD9CA8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408ACE7-755A-1A4D-34CB-6AFE3E5AD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611CE0A-277A-751E-3509-978EA1E3B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集电结处于反偏，阻止多子扩散，但有利于少子漂移，即基区的少子（电子）和集电区的少子（空穴）在回路中产生漂移电流 </a:t>
            </a:r>
            <a:r>
              <a:rPr lang="en-US" altLang="zh-CN" dirty="0"/>
              <a:t>I_CBO</a:t>
            </a:r>
            <a:r>
              <a:rPr lang="zh-CN" altLang="en-US" dirty="0"/>
              <a:t>，也称为集电结反向饱和电流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此时集电结的电压和电流关系参见 </a:t>
            </a:r>
            <a:r>
              <a:rPr lang="en-US" altLang="zh-CN" dirty="0"/>
              <a:t>PN </a:t>
            </a:r>
            <a:r>
              <a:rPr lang="zh-CN" altLang="en-US" dirty="0"/>
              <a:t>结反向截止状态时的电压电流关系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AF90B0-3DF4-E8DC-9763-EFD5BB871A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195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4DC9F-3475-E0C2-7CF3-909FD88CF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E786404-B8C7-12EB-4D67-82BF550A66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285A017-867C-A6E6-F5E8-4E31119B9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BJT </a:t>
            </a:r>
            <a:r>
              <a:rPr lang="zh-CN" altLang="en-US" dirty="0"/>
              <a:t>中两种带电极性的载流子，自由电子和空穴，都参与了导电，区别于单机型的场效应管，所以称为双极型器件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1BAB2A-CFCA-7D1D-8902-EEE3B996F9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385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6" descr="bg3">
            <a:extLst>
              <a:ext uri="{FF2B5EF4-FFF2-40B4-BE49-F238E27FC236}">
                <a16:creationId xmlns:a16="http://schemas.microsoft.com/office/drawing/2014/main" id="{3C12D28E-7FDA-416A-89CF-B41CFE8C1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t="80031" b="16504"/>
          <a:stretch>
            <a:fillRect/>
          </a:stretch>
        </p:blipFill>
        <p:spPr bwMode="auto">
          <a:xfrm flipV="1">
            <a:off x="0" y="1711615"/>
            <a:ext cx="12192000" cy="4378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</p:pic>
      <p:pic>
        <p:nvPicPr>
          <p:cNvPr id="9" name="Picture 17" descr="bg3">
            <a:extLst>
              <a:ext uri="{FF2B5EF4-FFF2-40B4-BE49-F238E27FC236}">
                <a16:creationId xmlns:a16="http://schemas.microsoft.com/office/drawing/2014/main" id="{6256C6DD-5C6C-4934-AE0F-6E767F3C2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t="48767" b="15891"/>
          <a:stretch>
            <a:fillRect/>
          </a:stretch>
        </p:blipFill>
        <p:spPr bwMode="auto">
          <a:xfrm>
            <a:off x="0" y="1930558"/>
            <a:ext cx="12192000" cy="2777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2">
            <a:extLst>
              <a:ext uri="{FF2B5EF4-FFF2-40B4-BE49-F238E27FC236}">
                <a16:creationId xmlns:a16="http://schemas.microsoft.com/office/drawing/2014/main" id="{12F893B6-5430-4116-B41C-027E149AB2E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clrChange>
              <a:clrFrom>
                <a:srgbClr val="E8E8EA"/>
              </a:clrFrom>
              <a:clrTo>
                <a:srgbClr val="E8E8EA">
                  <a:alpha val="0"/>
                </a:srgbClr>
              </a:clrTo>
            </a:clrChange>
          </a:blip>
          <a:srcRect l="3981" t="5824" r="52233" b="80846"/>
          <a:stretch/>
        </p:blipFill>
        <p:spPr bwMode="auto">
          <a:xfrm>
            <a:off x="0" y="278392"/>
            <a:ext cx="4244196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851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 descr="bg2">
            <a:extLst>
              <a:ext uri="{FF2B5EF4-FFF2-40B4-BE49-F238E27FC236}">
                <a16:creationId xmlns:a16="http://schemas.microsoft.com/office/drawing/2014/main" id="{B5E88CDA-D72A-4EE5-A041-54DDE04C08E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r="31108" b="84377"/>
          <a:stretch/>
        </p:blipFill>
        <p:spPr bwMode="auto">
          <a:xfrm>
            <a:off x="0" y="1"/>
            <a:ext cx="12192000" cy="57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37589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05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.png"/><Relationship Id="rId18" Type="http://schemas.openxmlformats.org/officeDocument/2006/relationships/image" Target="../media/image210.png"/><Relationship Id="rId3" Type="http://schemas.openxmlformats.org/officeDocument/2006/relationships/image" Target="../media/image230.png"/><Relationship Id="rId21" Type="http://schemas.openxmlformats.org/officeDocument/2006/relationships/image" Target="../media/image240.pn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20" Type="http://schemas.openxmlformats.org/officeDocument/2006/relationships/image" Target="../media/image170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9.png"/><Relationship Id="rId23" Type="http://schemas.openxmlformats.org/officeDocument/2006/relationships/image" Target="../media/image18.png"/><Relationship Id="rId28" Type="http://schemas.openxmlformats.org/officeDocument/2006/relationships/image" Target="../media/image25.png"/><Relationship Id="rId31" Type="http://schemas.openxmlformats.org/officeDocument/2006/relationships/image" Target="../media/image28.png"/><Relationship Id="rId4" Type="http://schemas.openxmlformats.org/officeDocument/2006/relationships/image" Target="../media/image29.png"/><Relationship Id="rId22" Type="http://schemas.openxmlformats.org/officeDocument/2006/relationships/image" Target="../media/image32.png"/><Relationship Id="rId27" Type="http://schemas.openxmlformats.org/officeDocument/2006/relationships/image" Target="../media/image22.png"/><Relationship Id="rId30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51" Type="http://schemas.openxmlformats.org/officeDocument/2006/relationships/image" Target="../media/image18.png"/><Relationship Id="rId18" Type="http://schemas.openxmlformats.org/officeDocument/2006/relationships/image" Target="../media/image210.png"/><Relationship Id="rId3" Type="http://schemas.openxmlformats.org/officeDocument/2006/relationships/image" Target="../media/image31.png"/><Relationship Id="rId21" Type="http://schemas.openxmlformats.org/officeDocument/2006/relationships/image" Target="../media/image32.png"/><Relationship Id="rId55" Type="http://schemas.openxmlformats.org/officeDocument/2006/relationships/image" Target="../media/image22.png"/><Relationship Id="rId47" Type="http://schemas.openxmlformats.org/officeDocument/2006/relationships/image" Target="../media/image250.png"/><Relationship Id="rId50" Type="http://schemas.openxmlformats.org/officeDocument/2006/relationships/image" Target="../media/image281.png"/><Relationship Id="rId59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20" Type="http://schemas.openxmlformats.org/officeDocument/2006/relationships/image" Target="../media/image170.png"/><Relationship Id="rId5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3" Type="http://schemas.openxmlformats.org/officeDocument/2006/relationships/image" Target="../media/image20.png"/><Relationship Id="rId58" Type="http://schemas.openxmlformats.org/officeDocument/2006/relationships/image" Target="../media/image30.png"/><Relationship Id="rId57" Type="http://schemas.openxmlformats.org/officeDocument/2006/relationships/image" Target="../media/image24.png"/><Relationship Id="rId49" Type="http://schemas.openxmlformats.org/officeDocument/2006/relationships/image" Target="../media/image271.png"/><Relationship Id="rId52" Type="http://schemas.openxmlformats.org/officeDocument/2006/relationships/image" Target="../media/image19.png"/><Relationship Id="rId56" Type="http://schemas.openxmlformats.org/officeDocument/2006/relationships/image" Target="../media/image23.png"/><Relationship Id="rId48" Type="http://schemas.openxmlformats.org/officeDocument/2006/relationships/image" Target="../media/image260.png"/></Relationships>
</file>

<file path=ppt/slides/_rels/slide12.xml.rels><?xml version="1.0" encoding="UTF-8" standalone="yes"?>
<Relationships xmlns="http://schemas.openxmlformats.org/package/2006/relationships"><Relationship Id="rId51" Type="http://schemas.openxmlformats.org/officeDocument/2006/relationships/image" Target="../media/image18.png"/><Relationship Id="rId18" Type="http://schemas.openxmlformats.org/officeDocument/2006/relationships/image" Target="../media/image210.png"/><Relationship Id="rId3" Type="http://schemas.openxmlformats.org/officeDocument/2006/relationships/image" Target="../media/image31.png"/><Relationship Id="rId21" Type="http://schemas.openxmlformats.org/officeDocument/2006/relationships/image" Target="../media/image32.png"/><Relationship Id="rId47" Type="http://schemas.openxmlformats.org/officeDocument/2006/relationships/image" Target="../media/image250.png"/><Relationship Id="rId50" Type="http://schemas.openxmlformats.org/officeDocument/2006/relationships/image" Target="../media/image281.png"/><Relationship Id="rId55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20" Type="http://schemas.openxmlformats.org/officeDocument/2006/relationships/image" Target="../media/image170.png"/><Relationship Id="rId5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3" Type="http://schemas.openxmlformats.org/officeDocument/2006/relationships/image" Target="../media/image20.png"/><Relationship Id="rId49" Type="http://schemas.openxmlformats.org/officeDocument/2006/relationships/image" Target="../media/image271.png"/><Relationship Id="rId57" Type="http://schemas.openxmlformats.org/officeDocument/2006/relationships/image" Target="../media/image24.png"/><Relationship Id="rId52" Type="http://schemas.openxmlformats.org/officeDocument/2006/relationships/image" Target="../media/image19.png"/><Relationship Id="rId48" Type="http://schemas.openxmlformats.org/officeDocument/2006/relationships/image" Target="../media/image260.png"/><Relationship Id="rId56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7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280.png"/></Relationships>
</file>

<file path=ppt/slides/_rels/slide1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49.png"/><Relationship Id="rId21" Type="http://schemas.openxmlformats.org/officeDocument/2006/relationships/image" Target="../media/image39.png"/><Relationship Id="rId34" Type="http://schemas.openxmlformats.org/officeDocument/2006/relationships/image" Target="../media/image43.png"/><Relationship Id="rId33" Type="http://schemas.openxmlformats.org/officeDocument/2006/relationships/image" Target="../media/image42.png"/><Relationship Id="rId38" Type="http://schemas.openxmlformats.org/officeDocument/2006/relationships/image" Target="../media/image47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41.png"/><Relationship Id="rId37" Type="http://schemas.openxmlformats.org/officeDocument/2006/relationships/image" Target="../media/image46.png"/><Relationship Id="rId40" Type="http://schemas.openxmlformats.org/officeDocument/2006/relationships/image" Target="../media/image50.png"/><Relationship Id="rId36" Type="http://schemas.openxmlformats.org/officeDocument/2006/relationships/image" Target="../media/image45.png"/><Relationship Id="rId19" Type="http://schemas.openxmlformats.org/officeDocument/2006/relationships/image" Target="../media/image37.png"/><Relationship Id="rId31" Type="http://schemas.openxmlformats.org/officeDocument/2006/relationships/image" Target="../media/image48.png"/><Relationship Id="rId22" Type="http://schemas.openxmlformats.org/officeDocument/2006/relationships/image" Target="../media/image40.png"/><Relationship Id="rId35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0.png"/><Relationship Id="rId21" Type="http://schemas.openxmlformats.org/officeDocument/2006/relationships/image" Target="../media/image39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6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1.png"/><Relationship Id="rId15" Type="http://schemas.openxmlformats.org/officeDocument/2006/relationships/image" Target="../media/image55.png"/><Relationship Id="rId10" Type="http://schemas.openxmlformats.org/officeDocument/2006/relationships/image" Target="../media/image500.png"/><Relationship Id="rId19" Type="http://schemas.openxmlformats.org/officeDocument/2006/relationships/image" Target="../media/image37.png"/><Relationship Id="rId9" Type="http://schemas.openxmlformats.org/officeDocument/2006/relationships/image" Target="../media/image490.png"/><Relationship Id="rId14" Type="http://schemas.openxmlformats.org/officeDocument/2006/relationships/image" Target="../media/image54.png"/><Relationship Id="rId22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37.png"/><Relationship Id="rId3" Type="http://schemas.openxmlformats.org/officeDocument/2006/relationships/image" Target="../media/image59.png"/><Relationship Id="rId21" Type="http://schemas.openxmlformats.org/officeDocument/2006/relationships/image" Target="../media/image40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8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3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38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png"/><Relationship Id="rId3" Type="http://schemas.openxmlformats.org/officeDocument/2006/relationships/image" Target="../media/image70.png"/><Relationship Id="rId21" Type="http://schemas.openxmlformats.org/officeDocument/2006/relationships/image" Target="../media/image64.png"/><Relationship Id="rId34" Type="http://schemas.openxmlformats.org/officeDocument/2006/relationships/image" Target="../media/image450.png"/><Relationship Id="rId12" Type="http://schemas.openxmlformats.org/officeDocument/2006/relationships/image" Target="../media/image113.png"/><Relationship Id="rId17" Type="http://schemas.openxmlformats.org/officeDocument/2006/relationships/image" Target="../media/image57.png"/><Relationship Id="rId33" Type="http://schemas.openxmlformats.org/officeDocument/2006/relationships/image" Target="../media/image440.png"/><Relationship Id="rId2" Type="http://schemas.openxmlformats.org/officeDocument/2006/relationships/notesSlide" Target="../notesSlides/notesSlide16.xml"/><Relationship Id="rId29" Type="http://schemas.openxmlformats.org/officeDocument/2006/relationships/image" Target="../media/image39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2.png"/><Relationship Id="rId32" Type="http://schemas.openxmlformats.org/officeDocument/2006/relationships/image" Target="../media/image420.png"/><Relationship Id="rId28" Type="http://schemas.openxmlformats.org/officeDocument/2006/relationships/image" Target="../media/image38.png"/><Relationship Id="rId15" Type="http://schemas.openxmlformats.org/officeDocument/2006/relationships/image" Target="../media/image55.png"/><Relationship Id="rId36" Type="http://schemas.openxmlformats.org/officeDocument/2006/relationships/image" Target="../media/image470.png"/><Relationship Id="rId31" Type="http://schemas.openxmlformats.org/officeDocument/2006/relationships/image" Target="../media/image410.png"/><Relationship Id="rId10" Type="http://schemas.openxmlformats.org/officeDocument/2006/relationships/image" Target="../media/image111.png"/><Relationship Id="rId19" Type="http://schemas.openxmlformats.org/officeDocument/2006/relationships/image" Target="../media/image1120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9" Type="http://schemas.openxmlformats.org/officeDocument/2006/relationships/image" Target="../media/image109.png"/><Relationship Id="rId14" Type="http://schemas.openxmlformats.org/officeDocument/2006/relationships/image" Target="../media/image54.png"/><Relationship Id="rId35" Type="http://schemas.openxmlformats.org/officeDocument/2006/relationships/image" Target="../media/image4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3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png"/><Relationship Id="rId18" Type="http://schemas.openxmlformats.org/officeDocument/2006/relationships/image" Target="../media/image840.png"/><Relationship Id="rId21" Type="http://schemas.openxmlformats.org/officeDocument/2006/relationships/image" Target="../media/image64.png"/><Relationship Id="rId55" Type="http://schemas.openxmlformats.org/officeDocument/2006/relationships/image" Target="../media/image115.png"/><Relationship Id="rId63" Type="http://schemas.openxmlformats.org/officeDocument/2006/relationships/image" Target="../media/image123.png"/><Relationship Id="rId68" Type="http://schemas.openxmlformats.org/officeDocument/2006/relationships/image" Target="../media/image107.png"/><Relationship Id="rId76" Type="http://schemas.openxmlformats.org/officeDocument/2006/relationships/image" Target="../media/image130.png"/><Relationship Id="rId71" Type="http://schemas.openxmlformats.org/officeDocument/2006/relationships/image" Target="../media/image124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6.png"/><Relationship Id="rId20" Type="http://schemas.openxmlformats.org/officeDocument/2006/relationships/image" Target="../media/image850.png"/><Relationship Id="rId62" Type="http://schemas.openxmlformats.org/officeDocument/2006/relationships/image" Target="../media/image122.png"/><Relationship Id="rId70" Type="http://schemas.openxmlformats.org/officeDocument/2006/relationships/image" Target="../media/image116.png"/><Relationship Id="rId75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2.png"/><Relationship Id="rId24" Type="http://schemas.openxmlformats.org/officeDocument/2006/relationships/image" Target="../media/image88.png"/><Relationship Id="rId58" Type="http://schemas.openxmlformats.org/officeDocument/2006/relationships/image" Target="../media/image118.png"/><Relationship Id="rId66" Type="http://schemas.openxmlformats.org/officeDocument/2006/relationships/image" Target="../media/image105.png"/><Relationship Id="rId74" Type="http://schemas.openxmlformats.org/officeDocument/2006/relationships/image" Target="../media/image128.png"/><Relationship Id="rId79" Type="http://schemas.openxmlformats.org/officeDocument/2006/relationships/image" Target="../media/image133.png"/><Relationship Id="rId15" Type="http://schemas.openxmlformats.org/officeDocument/2006/relationships/image" Target="../media/image55.png"/><Relationship Id="rId23" Type="http://schemas.openxmlformats.org/officeDocument/2006/relationships/image" Target="../media/image87.png"/><Relationship Id="rId57" Type="http://schemas.openxmlformats.org/officeDocument/2006/relationships/image" Target="../media/image117.png"/><Relationship Id="rId61" Type="http://schemas.openxmlformats.org/officeDocument/2006/relationships/image" Target="../media/image121.png"/><Relationship Id="rId10" Type="http://schemas.openxmlformats.org/officeDocument/2006/relationships/image" Target="../media/image111.png"/><Relationship Id="rId19" Type="http://schemas.openxmlformats.org/officeDocument/2006/relationships/image" Target="../media/image1120.png"/><Relationship Id="rId60" Type="http://schemas.openxmlformats.org/officeDocument/2006/relationships/image" Target="../media/image120.png"/><Relationship Id="rId65" Type="http://schemas.openxmlformats.org/officeDocument/2006/relationships/image" Target="../media/image125.png"/><Relationship Id="rId73" Type="http://schemas.openxmlformats.org/officeDocument/2006/relationships/image" Target="../media/image127.png"/><Relationship Id="rId78" Type="http://schemas.openxmlformats.org/officeDocument/2006/relationships/image" Target="../media/image132.png"/><Relationship Id="rId9" Type="http://schemas.openxmlformats.org/officeDocument/2006/relationships/image" Target="../media/image109.png"/><Relationship Id="rId14" Type="http://schemas.openxmlformats.org/officeDocument/2006/relationships/image" Target="../media/image54.png"/><Relationship Id="rId22" Type="http://schemas.openxmlformats.org/officeDocument/2006/relationships/image" Target="../media/image86.png"/><Relationship Id="rId56" Type="http://schemas.openxmlformats.org/officeDocument/2006/relationships/image" Target="../media/image89.png"/><Relationship Id="rId64" Type="http://schemas.openxmlformats.org/officeDocument/2006/relationships/image" Target="../media/image104.png"/><Relationship Id="rId69" Type="http://schemas.openxmlformats.org/officeDocument/2006/relationships/image" Target="../media/image114.png"/><Relationship Id="rId77" Type="http://schemas.openxmlformats.org/officeDocument/2006/relationships/image" Target="../media/image131.png"/><Relationship Id="rId72" Type="http://schemas.openxmlformats.org/officeDocument/2006/relationships/image" Target="../media/image126.png"/><Relationship Id="rId3" Type="http://schemas.openxmlformats.org/officeDocument/2006/relationships/image" Target="../media/image830.png"/><Relationship Id="rId12" Type="http://schemas.openxmlformats.org/officeDocument/2006/relationships/image" Target="../media/image113.png"/><Relationship Id="rId17" Type="http://schemas.openxmlformats.org/officeDocument/2006/relationships/image" Target="../media/image57.png"/><Relationship Id="rId59" Type="http://schemas.openxmlformats.org/officeDocument/2006/relationships/image" Target="../media/image119.png"/><Relationship Id="rId67" Type="http://schemas.openxmlformats.org/officeDocument/2006/relationships/image" Target="../media/image10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10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1.png"/><Relationship Id="rId5" Type="http://schemas.openxmlformats.org/officeDocument/2006/relationships/image" Target="../media/image170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8.png"/><Relationship Id="rId4" Type="http://schemas.openxmlformats.org/officeDocument/2006/relationships/image" Target="../media/image171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89073248-787E-5D40-AE5E-610E41D0A30C}"/>
              </a:ext>
            </a:extLst>
          </p:cNvPr>
          <p:cNvSpPr txBox="1">
            <a:spLocks/>
          </p:cNvSpPr>
          <p:nvPr/>
        </p:nvSpPr>
        <p:spPr>
          <a:xfrm>
            <a:off x="0" y="2817091"/>
            <a:ext cx="12191999" cy="122651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5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三极管 </a:t>
            </a:r>
            <a:r>
              <a:rPr lang="en-US" altLang="zh-CN" sz="5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(2)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D42438B-9455-BCBC-7490-250107AE8BAC}"/>
              </a:ext>
            </a:extLst>
          </p:cNvPr>
          <p:cNvSpPr/>
          <p:nvPr/>
        </p:nvSpPr>
        <p:spPr>
          <a:xfrm>
            <a:off x="0" y="252787"/>
            <a:ext cx="4271375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C03BB9C-92C3-DE18-5792-0E22FDDAA0A4}"/>
              </a:ext>
            </a:extLst>
          </p:cNvPr>
          <p:cNvSpPr/>
          <p:nvPr/>
        </p:nvSpPr>
        <p:spPr>
          <a:xfrm>
            <a:off x="4115280" y="5040000"/>
            <a:ext cx="396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模电 </a:t>
            </a:r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P152 – 162</a:t>
            </a:r>
          </a:p>
        </p:txBody>
      </p:sp>
      <p:pic>
        <p:nvPicPr>
          <p:cNvPr id="12" name="图片 11" descr="图片包含 图形用户界面&#10;&#10;描述已自动生成">
            <a:extLst>
              <a:ext uri="{FF2B5EF4-FFF2-40B4-BE49-F238E27FC236}">
                <a16:creationId xmlns:a16="http://schemas.microsoft.com/office/drawing/2014/main" id="{36B95622-439B-2F01-3763-4744D210F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8" t="27915" r="8682" b="26692"/>
          <a:stretch/>
        </p:blipFill>
        <p:spPr>
          <a:xfrm>
            <a:off x="0" y="0"/>
            <a:ext cx="4405745" cy="99842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3570352-420A-0C13-044B-FD4A338CD6AA}"/>
              </a:ext>
            </a:extLst>
          </p:cNvPr>
          <p:cNvSpPr txBox="1"/>
          <p:nvPr/>
        </p:nvSpPr>
        <p:spPr>
          <a:xfrm>
            <a:off x="0" y="1931813"/>
            <a:ext cx="95319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模拟与数字电路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(Analog and Digital Circuits)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7EF3C51-ACC3-CEB4-0CD3-FB5FA64AEC1C}"/>
              </a:ext>
            </a:extLst>
          </p:cNvPr>
          <p:cNvSpPr/>
          <p:nvPr/>
        </p:nvSpPr>
        <p:spPr>
          <a:xfrm>
            <a:off x="0" y="6352426"/>
            <a:ext cx="12192000" cy="5055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计算机科学与技术学院本科课程</a:t>
            </a:r>
          </a:p>
        </p:txBody>
      </p:sp>
    </p:spTree>
    <p:extLst>
      <p:ext uri="{BB962C8B-B14F-4D97-AF65-F5344CB8AC3E}">
        <p14:creationId xmlns:p14="http://schemas.microsoft.com/office/powerpoint/2010/main" val="2533195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3AD56-4390-CF3E-766C-4A209C996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45F4D8E-DA24-2C11-4B34-D8AC3833C238}"/>
                  </a:ext>
                </a:extLst>
              </p:cNvPr>
              <p:cNvSpPr txBox="1"/>
              <p:nvPr/>
            </p:nvSpPr>
            <p:spPr>
              <a:xfrm>
                <a:off x="360001" y="4860000"/>
                <a:ext cx="5652000" cy="17235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kumimoji="1" lang="zh-CN" altLang="en-US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𝛼</m:t>
                    </m:r>
                    <m:r>
                      <a:rPr kumimoji="1" lang="zh-CN" altLang="en-US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、</m:t>
                    </m:r>
                  </m:oMath>
                </a14:m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𝛽</m:t>
                    </m:r>
                  </m:oMath>
                </a14:m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：电流放大系数，与管的制造工艺有关，不受外加电压影响</a:t>
                </a:r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kumimoji="1" lang="zh-CN" altLang="en-US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𝛼</m:t>
                    </m:r>
                    <m:r>
                      <a:rPr kumimoji="1" lang="en-US" altLang="zh-CN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&lt;1</m:t>
                    </m:r>
                  </m:oMath>
                </a14:m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但接近 </a:t>
                </a:r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，一般在 </a:t>
                </a:r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0.98 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以上</a:t>
                </a:r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kumimoji="1" lang="zh-CN" altLang="en-US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𝛽</m:t>
                    </m:r>
                  </m:oMath>
                </a14:m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远大于 </a:t>
                </a:r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45F4D8E-DA24-2C11-4B34-D8AC3833C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1" y="4860000"/>
                <a:ext cx="5652000" cy="1723549"/>
              </a:xfrm>
              <a:prstGeom prst="rect">
                <a:avLst/>
              </a:prstGeom>
              <a:blipFill>
                <a:blip r:embed="rId3"/>
                <a:stretch>
                  <a:fillRect l="-1618" t="-2827" b="-7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3A71FD01-219D-A4F3-E70C-193CB2C9F53C}"/>
              </a:ext>
            </a:extLst>
          </p:cNvPr>
          <p:cNvSpPr txBox="1"/>
          <p:nvPr/>
        </p:nvSpPr>
        <p:spPr>
          <a:xfrm>
            <a:off x="360000" y="827142"/>
            <a:ext cx="5419261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BJT 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的电流关系：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523F51E5-0246-35A9-76E3-E574F098F4D6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CA53B30E-7284-354C-BE16-66AB48FD5BDE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136" name="箭头: 五边形 135">
                <a:extLst>
                  <a:ext uri="{FF2B5EF4-FFF2-40B4-BE49-F238E27FC236}">
                    <a16:creationId xmlns:a16="http://schemas.microsoft.com/office/drawing/2014/main" id="{59060FBD-1FD6-938C-AE6D-52F46C5ACD04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7" name="箭头: V 形 136">
                <a:extLst>
                  <a:ext uri="{FF2B5EF4-FFF2-40B4-BE49-F238E27FC236}">
                    <a16:creationId xmlns:a16="http://schemas.microsoft.com/office/drawing/2014/main" id="{A18BFDB3-F614-58BE-9227-A273620B4975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5" name="灯片编号占位符 3">
              <a:extLst>
                <a:ext uri="{FF2B5EF4-FFF2-40B4-BE49-F238E27FC236}">
                  <a16:creationId xmlns:a16="http://schemas.microsoft.com/office/drawing/2014/main" id="{85CFFDF7-F111-AB97-1CBB-E590D71338C9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10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6DEDFB14-309E-53BE-115F-B8EA4E835F6C}"/>
                  </a:ext>
                </a:extLst>
              </p:cNvPr>
              <p:cNvSpPr txBox="1"/>
              <p:nvPr/>
            </p:nvSpPr>
            <p:spPr>
              <a:xfrm>
                <a:off x="360000" y="1476000"/>
                <a:ext cx="5601997" cy="1632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ea typeface="微软雅黑" panose="020B0503020204020204" pitchFamily="34" charset="-122"/>
                  </a:rPr>
                  <a:t>令 </a:t>
                </a:r>
                <a14:m>
                  <m:oMath xmlns:m="http://schemas.openxmlformats.org/officeDocument/2006/math">
                    <m:r>
                      <a:rPr kumimoji="1" lang="zh-CN" alt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𝛼</m:t>
                    </m:r>
                    <m:r>
                      <a:rPr kumimoji="1" lang="en-US" altLang="zh-C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kumimoji="1" lang="en-US" altLang="zh-CN" sz="240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2400" i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CN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sz="2400" i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400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N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和 </a:t>
                </a:r>
                <a14:m>
                  <m:oMath xmlns:m="http://schemas.openxmlformats.org/officeDocument/2006/math">
                    <m:r>
                      <a:rPr kumimoji="1" lang="zh-CN" altLang="en-US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𝛽</m:t>
                    </m:r>
                    <m:r>
                      <a:rPr kumimoji="1" lang="en-US" altLang="zh-C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2400" i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CN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sz="2400" i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BN</m:t>
                            </m:r>
                          </m:sub>
                        </m:sSub>
                      </m:den>
                    </m:f>
                    <m:r>
                      <a:rPr kumimoji="1" lang="en-US" altLang="zh-C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2400" i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sub>
                        </m:sSub>
                        <m: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sz="2400" i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CBO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sz="2400" i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sub>
                        </m:sSub>
                        <m: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sz="2400" i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CBO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，可得：</a:t>
                </a:r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</m:sub>
                      </m:sSub>
                      <m:r>
                        <a:rPr kumimoji="1" lang="en-US" altLang="zh-CN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kumimoji="1" lang="zh-CN" altLang="en-US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𝛼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E</m:t>
                          </m:r>
                        </m:sub>
                      </m:sSub>
                      <m:r>
                        <a:rPr kumimoji="1" lang="en-US" altLang="zh-CN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CBO</m:t>
                          </m:r>
                        </m:sub>
                      </m:sSub>
                      <m:r>
                        <a:rPr kumimoji="1" lang="en-US" altLang="zh-CN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zh-CN" altLang="en-US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𝛼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E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</m:sub>
                      </m:sSub>
                      <m:r>
                        <a:rPr kumimoji="1" lang="en-US" altLang="zh-CN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kumimoji="1" lang="zh-CN" altLang="en-US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𝛽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B</m:t>
                          </m:r>
                        </m:sub>
                      </m:sSub>
                      <m:r>
                        <a:rPr kumimoji="1" lang="en-US" altLang="zh-CN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+(1+</m:t>
                      </m:r>
                      <m:r>
                        <a:rPr kumimoji="1" lang="zh-CN" altLang="en-US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𝛽</m:t>
                      </m:r>
                      <m:r>
                        <a:rPr kumimoji="1" lang="en-US" altLang="zh-CN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CBO</m:t>
                          </m:r>
                        </m:sub>
                      </m:sSub>
                      <m:r>
                        <a:rPr kumimoji="1" lang="en-US" altLang="zh-CN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zh-CN" altLang="en-US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𝛽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6DEDFB14-309E-53BE-115F-B8EA4E835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476000"/>
                <a:ext cx="5601997" cy="1632498"/>
              </a:xfrm>
              <a:prstGeom prst="rect">
                <a:avLst/>
              </a:prstGeom>
              <a:blipFill>
                <a:blip r:embed="rId4"/>
                <a:stretch>
                  <a:fillRect l="-1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文本框 234">
                <a:extLst>
                  <a:ext uri="{FF2B5EF4-FFF2-40B4-BE49-F238E27FC236}">
                    <a16:creationId xmlns:a16="http://schemas.microsoft.com/office/drawing/2014/main" id="{AF0D2530-18FD-4AE0-3DB5-3FB7A1E8C4D5}"/>
                  </a:ext>
                </a:extLst>
              </p:cNvPr>
              <p:cNvSpPr txBox="1"/>
              <p:nvPr/>
            </p:nvSpPr>
            <p:spPr>
              <a:xfrm>
                <a:off x="10241521" y="941580"/>
                <a:ext cx="19940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远大于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35" name="文本框 234">
                <a:extLst>
                  <a:ext uri="{FF2B5EF4-FFF2-40B4-BE49-F238E27FC236}">
                    <a16:creationId xmlns:a16="http://schemas.microsoft.com/office/drawing/2014/main" id="{B77FF8F6-A093-7515-7792-051AF2F7B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521" y="941580"/>
                <a:ext cx="1994021" cy="461665"/>
              </a:xfrm>
              <a:prstGeom prst="rect">
                <a:avLst/>
              </a:prstGeom>
              <a:blipFill>
                <a:blip r:embed="rId20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箭头: 下 2">
            <a:extLst>
              <a:ext uri="{FF2B5EF4-FFF2-40B4-BE49-F238E27FC236}">
                <a16:creationId xmlns:a16="http://schemas.microsoft.com/office/drawing/2014/main" id="{DBFAC61F-F643-50C7-0454-5EA580A0F4D9}"/>
              </a:ext>
            </a:extLst>
          </p:cNvPr>
          <p:cNvSpPr/>
          <p:nvPr/>
        </p:nvSpPr>
        <p:spPr>
          <a:xfrm>
            <a:off x="2880000" y="3168000"/>
            <a:ext cx="432000" cy="43200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65E4535-6B74-C8B4-CF0E-662058439D81}"/>
                  </a:ext>
                </a:extLst>
              </p:cNvPr>
              <p:cNvSpPr txBox="1"/>
              <p:nvPr/>
            </p:nvSpPr>
            <p:spPr>
              <a:xfrm>
                <a:off x="360000" y="3565105"/>
                <a:ext cx="5601997" cy="1247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𝛽</m:t>
                      </m:r>
                      <m:r>
                        <a:rPr kumimoji="1" lang="en-US" altLang="zh-CN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zh-CN" altLang="en-US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𝛼</m:t>
                          </m:r>
                        </m:num>
                        <m:den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  <m:r>
                            <a:rPr kumimoji="1" lang="en-US" altLang="zh-CN" sz="24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kumimoji="1" lang="zh-CN" altLang="en-US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E</m:t>
                          </m:r>
                        </m:sub>
                      </m:sSub>
                      <m:r>
                        <a:rPr kumimoji="1" lang="en-US" altLang="zh-CN" sz="24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zh-CN" sz="24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en-US" altLang="zh-CN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(1+</m:t>
                      </m:r>
                      <m:r>
                        <a:rPr kumimoji="1" lang="zh-CN" altLang="en-US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𝛽</m:t>
                      </m:r>
                      <m:r>
                        <a:rPr kumimoji="1" lang="en-US" altLang="zh-CN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65E4535-6B74-C8B4-CF0E-662058439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3565105"/>
                <a:ext cx="5601997" cy="124797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8CA14BA-6FC3-F948-7FBD-E6748CD88407}"/>
                  </a:ext>
                </a:extLst>
              </p:cNvPr>
              <p:cNvSpPr txBox="1"/>
              <p:nvPr/>
            </p:nvSpPr>
            <p:spPr>
              <a:xfrm>
                <a:off x="7668000" y="594172"/>
                <a:ext cx="2931434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</m:sub>
                      </m:sSub>
                      <m:r>
                        <a:rPr kumimoji="1" lang="en-US" altLang="zh-CN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N</m:t>
                          </m:r>
                        </m:sub>
                      </m:sSub>
                      <m:r>
                        <a:rPr kumimoji="1" lang="en-US" altLang="zh-CN" sz="24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BO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B</m:t>
                          </m:r>
                        </m:sub>
                      </m:sSub>
                      <m:r>
                        <a:rPr kumimoji="1" lang="en-US" altLang="zh-CN" sz="24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BN</m:t>
                          </m:r>
                        </m:sub>
                      </m:sSub>
                      <m:r>
                        <a:rPr kumimoji="1" lang="en-US" altLang="zh-CN" sz="24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CBO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EN</m:t>
                          </m:r>
                        </m:sub>
                      </m:sSub>
                      <m:r>
                        <a:rPr kumimoji="1" lang="en-US" altLang="zh-CN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N</m:t>
                          </m:r>
                        </m:sub>
                      </m:sSub>
                      <m:r>
                        <a:rPr kumimoji="1" lang="en-US" altLang="zh-CN" sz="24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BN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</m:sub>
                    </m:sSub>
                    <m:r>
                      <a:rPr kumimoji="1" lang="en-US" altLang="zh-CN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</m:sub>
                    </m:sSub>
                    <m:r>
                      <a:rPr kumimoji="1" lang="en-US" altLang="zh-CN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EP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</m:sub>
                    </m:sSub>
                    <m:r>
                      <a:rPr kumimoji="1" lang="en-US" altLang="zh-CN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sub>
                    </m:sSub>
                    <m:r>
                      <a:rPr kumimoji="1" lang="en-US" altLang="zh-CN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8CA14BA-6FC3-F948-7FBD-E6748CD88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000" y="594172"/>
                <a:ext cx="2931434" cy="224676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7CC55B4-0060-4611-71BF-239B20770DB8}"/>
                  </a:ext>
                </a:extLst>
              </p:cNvPr>
              <p:cNvSpPr txBox="1"/>
              <p:nvPr/>
            </p:nvSpPr>
            <p:spPr>
              <a:xfrm>
                <a:off x="10351365" y="1985617"/>
                <a:ext cx="16239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EP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可忽略</a:t>
                </a:r>
                <a:endParaRPr lang="en-US" altLang="zh-CN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7CC55B4-0060-4611-71BF-239B20770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365" y="1985617"/>
                <a:ext cx="1623990" cy="461665"/>
              </a:xfrm>
              <a:prstGeom prst="rect">
                <a:avLst/>
              </a:prstGeom>
              <a:blipFill>
                <a:blip r:embed="rId22"/>
                <a:stretch>
                  <a:fillRect t="-10667" r="-488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CEEA92B7-30E4-D7E7-CAA6-FA4355B42B8C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双极结型三极管 </a:t>
            </a:r>
            <a:r>
              <a:rPr lang="en-US" altLang="zh-CN" sz="3000" dirty="0"/>
              <a:t>—— </a:t>
            </a:r>
            <a:r>
              <a:rPr lang="zh-CN" altLang="en-US" sz="3000" dirty="0">
                <a:solidFill>
                  <a:srgbClr val="FFFF00"/>
                </a:solidFill>
              </a:rPr>
              <a:t>放大状态下的工作原理</a:t>
            </a:r>
            <a:endParaRPr lang="en-US" altLang="zh-CN" sz="3000" dirty="0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84D57D23-C10C-D948-A9B0-9D0E4CB9C658}"/>
              </a:ext>
            </a:extLst>
          </p:cNvPr>
          <p:cNvGrpSpPr/>
          <p:nvPr/>
        </p:nvGrpSpPr>
        <p:grpSpPr>
          <a:xfrm>
            <a:off x="6660000" y="2988000"/>
            <a:ext cx="5436000" cy="3600000"/>
            <a:chOff x="6660000" y="2988000"/>
            <a:chExt cx="5436000" cy="3600000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C244B0EC-97A3-8427-EBBC-CF38E0018649}"/>
                </a:ext>
              </a:extLst>
            </p:cNvPr>
            <p:cNvSpPr/>
            <p:nvPr/>
          </p:nvSpPr>
          <p:spPr>
            <a:xfrm>
              <a:off x="8460000" y="2988000"/>
              <a:ext cx="144000" cy="223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noFill/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CE407BB8-4E48-DF8F-1358-24E30C74E0D6}"/>
                </a:ext>
              </a:extLst>
            </p:cNvPr>
            <p:cNvSpPr/>
            <p:nvPr/>
          </p:nvSpPr>
          <p:spPr>
            <a:xfrm>
              <a:off x="9468000" y="2988000"/>
              <a:ext cx="720000" cy="223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noFill/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533B365E-3E8D-A736-5A85-FA0CD8B1B058}"/>
                    </a:ext>
                  </a:extLst>
                </p:cNvPr>
                <p:cNvSpPr txBox="1"/>
                <p:nvPr/>
              </p:nvSpPr>
              <p:spPr>
                <a:xfrm>
                  <a:off x="7452000" y="3672000"/>
                  <a:ext cx="540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EN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533B365E-3E8D-A736-5A85-FA0CD8B1B0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0" y="3672000"/>
                  <a:ext cx="540000" cy="432000"/>
                </a:xfrm>
                <a:prstGeom prst="rect">
                  <a:avLst/>
                </a:prstGeom>
                <a:blipFill>
                  <a:blip r:embed="rId23"/>
                  <a:stretch>
                    <a:fillRect l="-56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39FB9115-4D71-0AB7-58B2-68800EA43A2B}"/>
                </a:ext>
              </a:extLst>
            </p:cNvPr>
            <p:cNvSpPr/>
            <p:nvPr/>
          </p:nvSpPr>
          <p:spPr>
            <a:xfrm>
              <a:off x="8964000" y="5220000"/>
              <a:ext cx="360000" cy="144000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28DBC3FC-3218-716A-FB4C-5501E375ECD7}"/>
                </a:ext>
              </a:extLst>
            </p:cNvPr>
            <p:cNvSpPr/>
            <p:nvPr/>
          </p:nvSpPr>
          <p:spPr>
            <a:xfrm>
              <a:off x="7308000" y="2988000"/>
              <a:ext cx="3672000" cy="2232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D8C5F041-ADC2-DCC7-E5AE-C3A30D39178C}"/>
                </a:ext>
              </a:extLst>
            </p:cNvPr>
            <p:cNvSpPr/>
            <p:nvPr/>
          </p:nvSpPr>
          <p:spPr>
            <a:xfrm>
              <a:off x="7164000" y="4320000"/>
              <a:ext cx="144000" cy="360000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50684D4B-BC52-D6A7-EAA8-12F0629DB4BE}"/>
                </a:ext>
              </a:extLst>
            </p:cNvPr>
            <p:cNvCxnSpPr>
              <a:cxnSpLocks/>
            </p:cNvCxnSpPr>
            <p:nvPr/>
          </p:nvCxnSpPr>
          <p:spPr>
            <a:xfrm>
              <a:off x="6840000" y="4500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0B89F040-3F2A-2ED5-F9CA-7D8968598AA6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0" y="5256000"/>
              <a:ext cx="0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28AA6109-CA4C-2699-AF7D-53D3792F419E}"/>
                </a:ext>
              </a:extLst>
            </p:cNvPr>
            <p:cNvSpPr txBox="1"/>
            <p:nvPr/>
          </p:nvSpPr>
          <p:spPr>
            <a:xfrm>
              <a:off x="7452000" y="2988000"/>
              <a:ext cx="504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51F9D377-200E-6520-BB6F-C34B5E2613B3}"/>
                </a:ext>
              </a:extLst>
            </p:cNvPr>
            <p:cNvSpPr txBox="1"/>
            <p:nvPr/>
          </p:nvSpPr>
          <p:spPr>
            <a:xfrm>
              <a:off x="8892000" y="2988000"/>
              <a:ext cx="504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7E984195-AF94-4F82-3276-8278265E0AA0}"/>
                </a:ext>
              </a:extLst>
            </p:cNvPr>
            <p:cNvSpPr txBox="1"/>
            <p:nvPr/>
          </p:nvSpPr>
          <p:spPr>
            <a:xfrm>
              <a:off x="10332000" y="2988000"/>
              <a:ext cx="504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3BC7EDC7-0677-5E8F-E47F-41D678E4EFE6}"/>
                </a:ext>
              </a:extLst>
            </p:cNvPr>
            <p:cNvSpPr txBox="1"/>
            <p:nvPr/>
          </p:nvSpPr>
          <p:spPr>
            <a:xfrm>
              <a:off x="6660000" y="3996000"/>
              <a:ext cx="504000" cy="504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A7099893-11C0-817C-07EF-24DF074F949B}"/>
                </a:ext>
              </a:extLst>
            </p:cNvPr>
            <p:cNvSpPr txBox="1"/>
            <p:nvPr/>
          </p:nvSpPr>
          <p:spPr>
            <a:xfrm>
              <a:off x="8640000" y="5364000"/>
              <a:ext cx="504000" cy="504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7D9CADE7-2208-59F6-63E6-7BF7AEBA3033}"/>
                </a:ext>
              </a:extLst>
            </p:cNvPr>
            <p:cNvSpPr txBox="1"/>
            <p:nvPr/>
          </p:nvSpPr>
          <p:spPr>
            <a:xfrm>
              <a:off x="11124000" y="3996000"/>
              <a:ext cx="504000" cy="504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05549E6F-38E9-BCDD-74FD-E0111169E1E6}"/>
                </a:ext>
              </a:extLst>
            </p:cNvPr>
            <p:cNvSpPr/>
            <p:nvPr/>
          </p:nvSpPr>
          <p:spPr>
            <a:xfrm>
              <a:off x="10980000" y="4320000"/>
              <a:ext cx="144000" cy="360000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12F970DC-F4DB-CB0D-7E62-7B817BF17CB6}"/>
                </a:ext>
              </a:extLst>
            </p:cNvPr>
            <p:cNvCxnSpPr>
              <a:cxnSpLocks/>
            </p:cNvCxnSpPr>
            <p:nvPr/>
          </p:nvCxnSpPr>
          <p:spPr>
            <a:xfrm>
              <a:off x="11088000" y="4500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0217B5FC-D82A-34AE-D931-AB35DE310F87}"/>
                </a:ext>
              </a:extLst>
            </p:cNvPr>
            <p:cNvCxnSpPr>
              <a:cxnSpLocks/>
            </p:cNvCxnSpPr>
            <p:nvPr/>
          </p:nvCxnSpPr>
          <p:spPr>
            <a:xfrm>
              <a:off x="11448000" y="4500000"/>
              <a:ext cx="0" cy="1836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4F2C6D26-2C4D-EB0F-01D7-0A5B0B4A84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40000" y="6336000"/>
              <a:ext cx="4608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1B0DE2BD-A0DE-E1F3-9572-D6AB636EE0AE}"/>
                </a:ext>
              </a:extLst>
            </p:cNvPr>
            <p:cNvSpPr/>
            <p:nvPr/>
          </p:nvSpPr>
          <p:spPr>
            <a:xfrm>
              <a:off x="11358000" y="5040000"/>
              <a:ext cx="180000" cy="540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2906CDCA-B673-233F-9DAC-AF1DCA7E3396}"/>
                </a:ext>
              </a:extLst>
            </p:cNvPr>
            <p:cNvSpPr/>
            <p:nvPr/>
          </p:nvSpPr>
          <p:spPr>
            <a:xfrm>
              <a:off x="10242000" y="6264000"/>
              <a:ext cx="126000" cy="14400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FB66262E-228D-5A66-02B2-BFC0462B8491}"/>
                </a:ext>
              </a:extLst>
            </p:cNvPr>
            <p:cNvCxnSpPr>
              <a:cxnSpLocks/>
            </p:cNvCxnSpPr>
            <p:nvPr/>
          </p:nvCxnSpPr>
          <p:spPr>
            <a:xfrm>
              <a:off x="10242000" y="6228000"/>
              <a:ext cx="0" cy="216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C621762C-FC0D-E8A3-5479-3E4308F61399}"/>
                </a:ext>
              </a:extLst>
            </p:cNvPr>
            <p:cNvCxnSpPr>
              <a:cxnSpLocks/>
            </p:cNvCxnSpPr>
            <p:nvPr/>
          </p:nvCxnSpPr>
          <p:spPr>
            <a:xfrm>
              <a:off x="10368000" y="6084000"/>
              <a:ext cx="0" cy="50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DA5E87ED-E6F7-B220-B380-D347A9160B82}"/>
                    </a:ext>
                  </a:extLst>
                </p:cNvPr>
                <p:cNvSpPr txBox="1"/>
                <p:nvPr/>
              </p:nvSpPr>
              <p:spPr>
                <a:xfrm>
                  <a:off x="11556000" y="5040000"/>
                  <a:ext cx="540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DA5E87ED-E6F7-B220-B380-D347A9160B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6000" y="5040000"/>
                  <a:ext cx="540000" cy="540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001DC1EE-CBE9-DC2A-04CB-DCB049F88720}"/>
                    </a:ext>
                  </a:extLst>
                </p:cNvPr>
                <p:cNvSpPr txBox="1"/>
                <p:nvPr/>
              </p:nvSpPr>
              <p:spPr>
                <a:xfrm>
                  <a:off x="10944000" y="5652000"/>
                  <a:ext cx="504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001DC1EE-CBE9-DC2A-04CB-DCB049F887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4000" y="5652000"/>
                  <a:ext cx="504000" cy="540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41F76640-6241-7C45-48D6-9E03A34B20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40000" y="5652000"/>
              <a:ext cx="0" cy="5400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9B06E477-5FAC-9C75-9DF4-A9C3BB74DB81}"/>
                    </a:ext>
                  </a:extLst>
                </p:cNvPr>
                <p:cNvSpPr txBox="1"/>
                <p:nvPr/>
              </p:nvSpPr>
              <p:spPr>
                <a:xfrm>
                  <a:off x="9252000" y="5652000"/>
                  <a:ext cx="504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9B06E477-5FAC-9C75-9DF4-A9C3BB74DB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2000" y="5652000"/>
                  <a:ext cx="504000" cy="540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F363820C-6659-756E-399F-1AA65AB3A4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2000" y="5652000"/>
              <a:ext cx="0" cy="5400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B26E7DE9-5D07-140A-5C6E-7A613D53B7B6}"/>
                    </a:ext>
                  </a:extLst>
                </p:cNvPr>
                <p:cNvSpPr txBox="1"/>
                <p:nvPr/>
              </p:nvSpPr>
              <p:spPr>
                <a:xfrm>
                  <a:off x="9972000" y="5544000"/>
                  <a:ext cx="720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CC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B26E7DE9-5D07-140A-5C6E-7A613D53B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2000" y="5544000"/>
                  <a:ext cx="720000" cy="540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箭头: 燕尾形 114">
              <a:extLst>
                <a:ext uri="{FF2B5EF4-FFF2-40B4-BE49-F238E27FC236}">
                  <a16:creationId xmlns:a16="http://schemas.microsoft.com/office/drawing/2014/main" id="{B625701F-A0C8-89EB-49F3-19A20107F089}"/>
                </a:ext>
              </a:extLst>
            </p:cNvPr>
            <p:cNvSpPr/>
            <p:nvPr/>
          </p:nvSpPr>
          <p:spPr>
            <a:xfrm flipH="1">
              <a:off x="9234000" y="4536000"/>
              <a:ext cx="1278000" cy="612000"/>
            </a:xfrm>
            <a:prstGeom prst="notchedRightArrow">
              <a:avLst>
                <a:gd name="adj1" fmla="val 59801"/>
                <a:gd name="adj2" fmla="val 29444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A9E6E5EF-172A-3FAE-53ED-4C5FFC6321E7}"/>
                </a:ext>
              </a:extLst>
            </p:cNvPr>
            <p:cNvSpPr/>
            <p:nvPr/>
          </p:nvSpPr>
          <p:spPr>
            <a:xfrm>
              <a:off x="9324000" y="47160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2D0A0829-B6DE-AF12-20F4-405EE2EB544A}"/>
                </a:ext>
              </a:extLst>
            </p:cNvPr>
            <p:cNvCxnSpPr>
              <a:cxnSpLocks/>
              <a:stCxn id="116" idx="6"/>
            </p:cNvCxnSpPr>
            <p:nvPr/>
          </p:nvCxnSpPr>
          <p:spPr>
            <a:xfrm>
              <a:off x="9432000" y="4770000"/>
              <a:ext cx="936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2D878182-5090-DA84-994B-8DAAC637B8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4000" y="4914000"/>
              <a:ext cx="936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D2E0A3B3-B6E1-F4ED-D3D9-5C96652F66D5}"/>
                </a:ext>
              </a:extLst>
            </p:cNvPr>
            <p:cNvSpPr/>
            <p:nvPr/>
          </p:nvSpPr>
          <p:spPr>
            <a:xfrm>
              <a:off x="10260000" y="4867200"/>
              <a:ext cx="93600" cy="936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36DF9BAA-7415-75AE-658D-41B35BEA2C0B}"/>
                    </a:ext>
                  </a:extLst>
                </p:cNvPr>
                <p:cNvSpPr txBox="1"/>
                <p:nvPr/>
              </p:nvSpPr>
              <p:spPr>
                <a:xfrm>
                  <a:off x="10476000" y="4626000"/>
                  <a:ext cx="576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CBO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36DF9BAA-7415-75AE-658D-41B35BEA2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6000" y="4626000"/>
                  <a:ext cx="576000" cy="432000"/>
                </a:xfrm>
                <a:prstGeom prst="rect">
                  <a:avLst/>
                </a:prstGeom>
                <a:blipFill>
                  <a:blip r:embed="rId3"/>
                  <a:stretch>
                    <a:fillRect l="-1276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箭头: 燕尾形 120">
              <a:extLst>
                <a:ext uri="{FF2B5EF4-FFF2-40B4-BE49-F238E27FC236}">
                  <a16:creationId xmlns:a16="http://schemas.microsoft.com/office/drawing/2014/main" id="{49216B97-3B0C-097E-AA7B-16D5A8420D3C}"/>
                </a:ext>
              </a:extLst>
            </p:cNvPr>
            <p:cNvSpPr/>
            <p:nvPr/>
          </p:nvSpPr>
          <p:spPr>
            <a:xfrm flipH="1">
              <a:off x="7416000" y="3420000"/>
              <a:ext cx="3168000" cy="936000"/>
            </a:xfrm>
            <a:prstGeom prst="notchedRightArrow">
              <a:avLst>
                <a:gd name="adj1" fmla="val 59801"/>
                <a:gd name="adj2" fmla="val 29444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22" name="直接箭头连接符 121">
              <a:extLst>
                <a:ext uri="{FF2B5EF4-FFF2-40B4-BE49-F238E27FC236}">
                  <a16:creationId xmlns:a16="http://schemas.microsoft.com/office/drawing/2014/main" id="{051BFC17-B2F8-AA1C-FDDB-FF35F577002E}"/>
                </a:ext>
              </a:extLst>
            </p:cNvPr>
            <p:cNvCxnSpPr>
              <a:cxnSpLocks/>
            </p:cNvCxnSpPr>
            <p:nvPr/>
          </p:nvCxnSpPr>
          <p:spPr>
            <a:xfrm>
              <a:off x="9432000" y="3888000"/>
              <a:ext cx="936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27130954-942D-854D-5EED-D40C8A4933FE}"/>
                </a:ext>
              </a:extLst>
            </p:cNvPr>
            <p:cNvSpPr/>
            <p:nvPr/>
          </p:nvSpPr>
          <p:spPr>
            <a:xfrm>
              <a:off x="9324000" y="38340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3BD5D542-4945-EC0C-DE22-3C440F9811E1}"/>
                </a:ext>
              </a:extLst>
            </p:cNvPr>
            <p:cNvCxnSpPr>
              <a:cxnSpLocks/>
            </p:cNvCxnSpPr>
            <p:nvPr/>
          </p:nvCxnSpPr>
          <p:spPr>
            <a:xfrm>
              <a:off x="9432000" y="3726000"/>
              <a:ext cx="936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C2895DA0-4B1A-ABD1-85FF-61036BF4C74C}"/>
                </a:ext>
              </a:extLst>
            </p:cNvPr>
            <p:cNvSpPr/>
            <p:nvPr/>
          </p:nvSpPr>
          <p:spPr>
            <a:xfrm>
              <a:off x="9324000" y="36720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6" name="直接箭头连接符 125">
              <a:extLst>
                <a:ext uri="{FF2B5EF4-FFF2-40B4-BE49-F238E27FC236}">
                  <a16:creationId xmlns:a16="http://schemas.microsoft.com/office/drawing/2014/main" id="{B057D09F-A08F-0F6E-E4EF-92A12FAE37CA}"/>
                </a:ext>
              </a:extLst>
            </p:cNvPr>
            <p:cNvCxnSpPr>
              <a:cxnSpLocks/>
            </p:cNvCxnSpPr>
            <p:nvPr/>
          </p:nvCxnSpPr>
          <p:spPr>
            <a:xfrm>
              <a:off x="9432000" y="4050000"/>
              <a:ext cx="936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2367057D-4F42-0EA9-65BE-8EF914E2DDD9}"/>
                </a:ext>
              </a:extLst>
            </p:cNvPr>
            <p:cNvSpPr/>
            <p:nvPr/>
          </p:nvSpPr>
          <p:spPr>
            <a:xfrm>
              <a:off x="9324000" y="39960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27E419FF-3E6B-0615-4CF6-E71ACB3901FF}"/>
                    </a:ext>
                  </a:extLst>
                </p:cNvPr>
                <p:cNvSpPr txBox="1"/>
                <p:nvPr/>
              </p:nvSpPr>
              <p:spPr>
                <a:xfrm>
                  <a:off x="8568000" y="4320000"/>
                  <a:ext cx="540000" cy="396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BN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27E419FF-3E6B-0615-4CF6-E71ACB3901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8000" y="4320000"/>
                  <a:ext cx="540000" cy="396000"/>
                </a:xfrm>
                <a:prstGeom prst="rect">
                  <a:avLst/>
                </a:prstGeom>
                <a:blipFill>
                  <a:blip r:embed="rId21"/>
                  <a:stretch>
                    <a:fillRect l="-6818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箭头: 燕尾形 128">
              <a:extLst>
                <a:ext uri="{FF2B5EF4-FFF2-40B4-BE49-F238E27FC236}">
                  <a16:creationId xmlns:a16="http://schemas.microsoft.com/office/drawing/2014/main" id="{221C5019-A5FB-0ADE-2B50-E6813D618799}"/>
                </a:ext>
              </a:extLst>
            </p:cNvPr>
            <p:cNvSpPr/>
            <p:nvPr/>
          </p:nvSpPr>
          <p:spPr>
            <a:xfrm rot="4800000" flipH="1">
              <a:off x="8676000" y="3982692"/>
              <a:ext cx="720000" cy="360000"/>
            </a:xfrm>
            <a:prstGeom prst="notchedRightArrow">
              <a:avLst>
                <a:gd name="adj1" fmla="val 59801"/>
                <a:gd name="adj2" fmla="val 29444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386DA1CC-2F0B-3027-1848-C29FFAEBF9F5}"/>
                </a:ext>
              </a:extLst>
            </p:cNvPr>
            <p:cNvSpPr/>
            <p:nvPr/>
          </p:nvSpPr>
          <p:spPr>
            <a:xfrm>
              <a:off x="8748000" y="3795555"/>
              <a:ext cx="468000" cy="36000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56DAF36A-D354-A75A-F136-8837DDD8336D}"/>
                </a:ext>
              </a:extLst>
            </p:cNvPr>
            <p:cNvSpPr/>
            <p:nvPr/>
          </p:nvSpPr>
          <p:spPr>
            <a:xfrm rot="4800000">
              <a:off x="8850546" y="4136250"/>
              <a:ext cx="396000" cy="189593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CD7C02B3-DA3A-2021-C02A-9F420F92471F}"/>
                </a:ext>
              </a:extLst>
            </p:cNvPr>
            <p:cNvGrpSpPr/>
            <p:nvPr/>
          </p:nvGrpSpPr>
          <p:grpSpPr>
            <a:xfrm rot="4800000">
              <a:off x="8892000" y="4211532"/>
              <a:ext cx="324000" cy="108000"/>
              <a:chOff x="7970915" y="4583666"/>
              <a:chExt cx="324000" cy="108000"/>
            </a:xfrm>
          </p:grpSpPr>
          <p:sp>
            <p:nvSpPr>
              <p:cNvPr id="241" name="椭圆 240">
                <a:extLst>
                  <a:ext uri="{FF2B5EF4-FFF2-40B4-BE49-F238E27FC236}">
                    <a16:creationId xmlns:a16="http://schemas.microsoft.com/office/drawing/2014/main" id="{B739EE7F-2308-0D8C-794C-5D0D797D6B69}"/>
                  </a:ext>
                </a:extLst>
              </p:cNvPr>
              <p:cNvSpPr/>
              <p:nvPr/>
            </p:nvSpPr>
            <p:spPr>
              <a:xfrm>
                <a:off x="7970930" y="4583666"/>
                <a:ext cx="108000" cy="108000"/>
              </a:xfrm>
              <a:prstGeom prst="ellipse">
                <a:avLst/>
              </a:prstGeom>
              <a:solidFill>
                <a:srgbClr val="0000FF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42" name="直接箭头连接符 241">
                <a:extLst>
                  <a:ext uri="{FF2B5EF4-FFF2-40B4-BE49-F238E27FC236}">
                    <a16:creationId xmlns:a16="http://schemas.microsoft.com/office/drawing/2014/main" id="{8582A8AC-8FC1-AB9B-6AD3-5A05F5143B16}"/>
                  </a:ext>
                </a:extLst>
              </p:cNvPr>
              <p:cNvCxnSpPr>
                <a:cxnSpLocks/>
                <a:stCxn id="241" idx="2"/>
              </p:cNvCxnSpPr>
              <p:nvPr/>
            </p:nvCxnSpPr>
            <p:spPr>
              <a:xfrm>
                <a:off x="7970915" y="4637662"/>
                <a:ext cx="324000" cy="0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F8A716EE-E68E-5629-4E68-47285F0D33CB}"/>
                </a:ext>
              </a:extLst>
            </p:cNvPr>
            <p:cNvGrpSpPr/>
            <p:nvPr/>
          </p:nvGrpSpPr>
          <p:grpSpPr>
            <a:xfrm rot="4800000">
              <a:off x="8956800" y="4608000"/>
              <a:ext cx="329413" cy="93600"/>
              <a:chOff x="10250917" y="5414609"/>
              <a:chExt cx="329413" cy="93600"/>
            </a:xfrm>
          </p:grpSpPr>
          <p:cxnSp>
            <p:nvCxnSpPr>
              <p:cNvPr id="163" name="直接箭头连接符 162">
                <a:extLst>
                  <a:ext uri="{FF2B5EF4-FFF2-40B4-BE49-F238E27FC236}">
                    <a16:creationId xmlns:a16="http://schemas.microsoft.com/office/drawing/2014/main" id="{B130F649-5DBC-C67B-A4AF-D5043C11EA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50917" y="5461409"/>
                <a:ext cx="324000" cy="0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0" name="椭圆 239">
                <a:extLst>
                  <a:ext uri="{FF2B5EF4-FFF2-40B4-BE49-F238E27FC236}">
                    <a16:creationId xmlns:a16="http://schemas.microsoft.com/office/drawing/2014/main" id="{E903995D-A9A4-F779-74A5-0621CE33AA8C}"/>
                  </a:ext>
                </a:extLst>
              </p:cNvPr>
              <p:cNvSpPr/>
              <p:nvPr/>
            </p:nvSpPr>
            <p:spPr>
              <a:xfrm>
                <a:off x="10486730" y="5414609"/>
                <a:ext cx="93600" cy="936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9" name="箭头: 燕尾形 138">
              <a:extLst>
                <a:ext uri="{FF2B5EF4-FFF2-40B4-BE49-F238E27FC236}">
                  <a16:creationId xmlns:a16="http://schemas.microsoft.com/office/drawing/2014/main" id="{CAE6D78C-C9F5-4016-2E14-8EBCF47D184B}"/>
                </a:ext>
              </a:extLst>
            </p:cNvPr>
            <p:cNvSpPr/>
            <p:nvPr/>
          </p:nvSpPr>
          <p:spPr>
            <a:xfrm flipH="1">
              <a:off x="7848000" y="4788000"/>
              <a:ext cx="1152000" cy="288000"/>
            </a:xfrm>
            <a:prstGeom prst="notchedRightArrow">
              <a:avLst>
                <a:gd name="adj1" fmla="val 59801"/>
                <a:gd name="adj2" fmla="val 41574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BC0C36DE-9CC1-14D6-4C45-33D2B949596E}"/>
                    </a:ext>
                  </a:extLst>
                </p:cNvPr>
                <p:cNvSpPr txBox="1"/>
                <p:nvPr/>
              </p:nvSpPr>
              <p:spPr>
                <a:xfrm>
                  <a:off x="10476000" y="3672000"/>
                  <a:ext cx="540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CN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BC0C36DE-9CC1-14D6-4C45-33D2B94959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6000" y="3672000"/>
                  <a:ext cx="540000" cy="432000"/>
                </a:xfrm>
                <a:prstGeom prst="rect">
                  <a:avLst/>
                </a:prstGeom>
                <a:blipFill>
                  <a:blip r:embed="rId28"/>
                  <a:stretch>
                    <a:fillRect l="-68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AA4F7685-73B9-7C9A-55D7-948740CE56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6000" y="4932000"/>
              <a:ext cx="864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5D7AF089-FC25-66B4-20C7-7F191661FC1D}"/>
                </a:ext>
              </a:extLst>
            </p:cNvPr>
            <p:cNvSpPr/>
            <p:nvPr/>
          </p:nvSpPr>
          <p:spPr>
            <a:xfrm>
              <a:off x="8784000" y="4885200"/>
              <a:ext cx="93600" cy="936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3D41D9F3-E37A-4C02-662A-AAC82CD5CC28}"/>
                    </a:ext>
                  </a:extLst>
                </p:cNvPr>
                <p:cNvSpPr txBox="1"/>
                <p:nvPr/>
              </p:nvSpPr>
              <p:spPr>
                <a:xfrm>
                  <a:off x="7416000" y="4680000"/>
                  <a:ext cx="540000" cy="396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EP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3D41D9F3-E37A-4C02-662A-AAC82CD5C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6000" y="4680000"/>
                  <a:ext cx="540000" cy="396000"/>
                </a:xfrm>
                <a:prstGeom prst="rect">
                  <a:avLst/>
                </a:prstGeom>
                <a:blipFill>
                  <a:blip r:embed="rId29"/>
                  <a:stretch>
                    <a:fillRect l="-4545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215607E0-4EA4-0027-879D-01DFFBFDDEB9}"/>
                </a:ext>
              </a:extLst>
            </p:cNvPr>
            <p:cNvCxnSpPr>
              <a:cxnSpLocks/>
            </p:cNvCxnSpPr>
            <p:nvPr/>
          </p:nvCxnSpPr>
          <p:spPr>
            <a:xfrm>
              <a:off x="6840000" y="4500000"/>
              <a:ext cx="0" cy="1836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AE1A9D80-F7BC-7614-B71A-6CFDF3E57652}"/>
                </a:ext>
              </a:extLst>
            </p:cNvPr>
            <p:cNvSpPr/>
            <p:nvPr/>
          </p:nvSpPr>
          <p:spPr>
            <a:xfrm>
              <a:off x="6750000" y="5040000"/>
              <a:ext cx="180000" cy="540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BFD93EF7-12EA-13D1-367D-5979701E73C1}"/>
                    </a:ext>
                  </a:extLst>
                </p:cNvPr>
                <p:cNvSpPr txBox="1"/>
                <p:nvPr/>
              </p:nvSpPr>
              <p:spPr>
                <a:xfrm>
                  <a:off x="6948000" y="5040000"/>
                  <a:ext cx="540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BFD93EF7-12EA-13D1-367D-5979701E73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000" y="5040000"/>
                  <a:ext cx="540000" cy="540000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4363622F-BB89-6EA0-04DB-D73CBD26CA01}"/>
                </a:ext>
              </a:extLst>
            </p:cNvPr>
            <p:cNvGrpSpPr/>
            <p:nvPr/>
          </p:nvGrpSpPr>
          <p:grpSpPr>
            <a:xfrm>
              <a:off x="7668000" y="5544000"/>
              <a:ext cx="720000" cy="1044000"/>
              <a:chOff x="10124400" y="5696400"/>
              <a:chExt cx="720000" cy="1044000"/>
            </a:xfrm>
          </p:grpSpPr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D26D323E-69EE-C2D7-0FA0-C0A2DE4D6091}"/>
                  </a:ext>
                </a:extLst>
              </p:cNvPr>
              <p:cNvSpPr/>
              <p:nvPr/>
            </p:nvSpPr>
            <p:spPr>
              <a:xfrm>
                <a:off x="10394400" y="6416400"/>
                <a:ext cx="126000" cy="144000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60" name="直接连接符 159">
                <a:extLst>
                  <a:ext uri="{FF2B5EF4-FFF2-40B4-BE49-F238E27FC236}">
                    <a16:creationId xmlns:a16="http://schemas.microsoft.com/office/drawing/2014/main" id="{F3227F68-AC9F-D0E9-4728-172A82CB8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94400" y="6380400"/>
                <a:ext cx="0" cy="2160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>
                <a:extLst>
                  <a:ext uri="{FF2B5EF4-FFF2-40B4-BE49-F238E27FC236}">
                    <a16:creationId xmlns:a16="http://schemas.microsoft.com/office/drawing/2014/main" id="{9D4F48DE-0E84-09FB-448A-E4DE15116B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0400" y="6236400"/>
                <a:ext cx="0" cy="504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2" name="文本框 161">
                    <a:extLst>
                      <a:ext uri="{FF2B5EF4-FFF2-40B4-BE49-F238E27FC236}">
                        <a16:creationId xmlns:a16="http://schemas.microsoft.com/office/drawing/2014/main" id="{DCCF1500-2C06-D80A-78E1-129A3C0C797A}"/>
                      </a:ext>
                    </a:extLst>
                  </p:cNvPr>
                  <p:cNvSpPr txBox="1"/>
                  <p:nvPr/>
                </p:nvSpPr>
                <p:spPr>
                  <a:xfrm>
                    <a:off x="10124400" y="5696400"/>
                    <a:ext cx="720000" cy="54000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800" i="1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800" b="0" i="0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EE</m:t>
                              </m:r>
                            </m:sub>
                          </m:sSub>
                        </m:oMath>
                      </m:oMathPara>
                    </a14:m>
                    <a:endParaRPr dirty="0"/>
                  </a:p>
                </p:txBody>
              </p:sp>
            </mc:Choice>
            <mc:Fallback xmlns="">
              <p:sp>
                <p:nvSpPr>
                  <p:cNvPr id="183" name="文本框 182">
                    <a:extLst>
                      <a:ext uri="{FF2B5EF4-FFF2-40B4-BE49-F238E27FC236}">
                        <a16:creationId xmlns:a16="http://schemas.microsoft.com/office/drawing/2014/main" id="{A7236175-DCD8-4EB6-C900-F4FE059D0D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24400" y="5696400"/>
                    <a:ext cx="720000" cy="54000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695C7594-9594-2F33-5F97-0A757F116A76}"/>
                    </a:ext>
                  </a:extLst>
                </p:cNvPr>
                <p:cNvSpPr txBox="1"/>
                <p:nvPr/>
              </p:nvSpPr>
              <p:spPr>
                <a:xfrm>
                  <a:off x="6966000" y="5652000"/>
                  <a:ext cx="504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695C7594-9594-2F33-5F97-0A757F116A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6000" y="5652000"/>
                  <a:ext cx="504000" cy="540000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直接箭头连接符 148">
              <a:extLst>
                <a:ext uri="{FF2B5EF4-FFF2-40B4-BE49-F238E27FC236}">
                  <a16:creationId xmlns:a16="http://schemas.microsoft.com/office/drawing/2014/main" id="{F22AC11A-935C-3485-B3EE-19208ADBE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6000" y="5652000"/>
              <a:ext cx="0" cy="54000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9F75ED24-A031-665D-072A-AEE9299B8254}"/>
                </a:ext>
              </a:extLst>
            </p:cNvPr>
            <p:cNvSpPr/>
            <p:nvPr/>
          </p:nvSpPr>
          <p:spPr>
            <a:xfrm>
              <a:off x="8064000" y="36396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7E45BCE1-EB6A-BECA-3E1B-1E56E9A1013F}"/>
                </a:ext>
              </a:extLst>
            </p:cNvPr>
            <p:cNvCxnSpPr>
              <a:cxnSpLocks/>
            </p:cNvCxnSpPr>
            <p:nvPr/>
          </p:nvCxnSpPr>
          <p:spPr>
            <a:xfrm>
              <a:off x="8064000" y="3693600"/>
              <a:ext cx="864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8066ADA2-757B-4EE9-D65E-51A59DE2304E}"/>
                </a:ext>
              </a:extLst>
            </p:cNvPr>
            <p:cNvSpPr/>
            <p:nvPr/>
          </p:nvSpPr>
          <p:spPr>
            <a:xfrm>
              <a:off x="8064000" y="37692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73AE2E86-02E7-6F11-D158-90BB853CB821}"/>
                </a:ext>
              </a:extLst>
            </p:cNvPr>
            <p:cNvSpPr/>
            <p:nvPr/>
          </p:nvSpPr>
          <p:spPr>
            <a:xfrm>
              <a:off x="8064000" y="38988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96AC39CA-67A8-601A-46F0-45F269C63056}"/>
                </a:ext>
              </a:extLst>
            </p:cNvPr>
            <p:cNvSpPr/>
            <p:nvPr/>
          </p:nvSpPr>
          <p:spPr>
            <a:xfrm>
              <a:off x="8064000" y="40284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5" name="直接箭头连接符 154">
              <a:extLst>
                <a:ext uri="{FF2B5EF4-FFF2-40B4-BE49-F238E27FC236}">
                  <a16:creationId xmlns:a16="http://schemas.microsoft.com/office/drawing/2014/main" id="{B8FEA627-B14A-0FF2-A400-8E8662AABDCE}"/>
                </a:ext>
              </a:extLst>
            </p:cNvPr>
            <p:cNvCxnSpPr>
              <a:cxnSpLocks/>
            </p:cNvCxnSpPr>
            <p:nvPr/>
          </p:nvCxnSpPr>
          <p:spPr>
            <a:xfrm>
              <a:off x="8064000" y="3823200"/>
              <a:ext cx="864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箭头连接符 155">
              <a:extLst>
                <a:ext uri="{FF2B5EF4-FFF2-40B4-BE49-F238E27FC236}">
                  <a16:creationId xmlns:a16="http://schemas.microsoft.com/office/drawing/2014/main" id="{9E4383F5-EB83-42C3-EC04-CFE8496B8853}"/>
                </a:ext>
              </a:extLst>
            </p:cNvPr>
            <p:cNvCxnSpPr>
              <a:cxnSpLocks/>
            </p:cNvCxnSpPr>
            <p:nvPr/>
          </p:nvCxnSpPr>
          <p:spPr>
            <a:xfrm>
              <a:off x="8064000" y="3952800"/>
              <a:ext cx="864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箭头连接符 156">
              <a:extLst>
                <a:ext uri="{FF2B5EF4-FFF2-40B4-BE49-F238E27FC236}">
                  <a16:creationId xmlns:a16="http://schemas.microsoft.com/office/drawing/2014/main" id="{34372977-3E5A-E127-1B53-DCFF335FBB7C}"/>
                </a:ext>
              </a:extLst>
            </p:cNvPr>
            <p:cNvCxnSpPr>
              <a:cxnSpLocks/>
            </p:cNvCxnSpPr>
            <p:nvPr/>
          </p:nvCxnSpPr>
          <p:spPr>
            <a:xfrm>
              <a:off x="8064000" y="4082400"/>
              <a:ext cx="864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5F293679-2BA9-D60A-8F93-7BC93FCA7BA7}"/>
                </a:ext>
              </a:extLst>
            </p:cNvPr>
            <p:cNvSpPr/>
            <p:nvPr/>
          </p:nvSpPr>
          <p:spPr>
            <a:xfrm>
              <a:off x="9090000" y="6282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4412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30B24-8C9B-B4AB-8B44-B8320890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36FF81AD-FD5A-6DE1-9535-38CF25453735}"/>
              </a:ext>
            </a:extLst>
          </p:cNvPr>
          <p:cNvSpPr txBox="1"/>
          <p:nvPr/>
        </p:nvSpPr>
        <p:spPr>
          <a:xfrm>
            <a:off x="360000" y="827142"/>
            <a:ext cx="5419261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BJT 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的电流关系：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EEF46FC5-A2A3-82EC-0A1B-A5B1466FEF47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9DB6254B-75A9-847C-5816-C675DFF6ED73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136" name="箭头: 五边形 135">
                <a:extLst>
                  <a:ext uri="{FF2B5EF4-FFF2-40B4-BE49-F238E27FC236}">
                    <a16:creationId xmlns:a16="http://schemas.microsoft.com/office/drawing/2014/main" id="{37F92A8B-40CA-8FFD-7E5F-042051A802EC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7" name="箭头: V 形 136">
                <a:extLst>
                  <a:ext uri="{FF2B5EF4-FFF2-40B4-BE49-F238E27FC236}">
                    <a16:creationId xmlns:a16="http://schemas.microsoft.com/office/drawing/2014/main" id="{29F2B0E8-A9A7-27A4-14EA-66D256D05505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5" name="灯片编号占位符 3">
              <a:extLst>
                <a:ext uri="{FF2B5EF4-FFF2-40B4-BE49-F238E27FC236}">
                  <a16:creationId xmlns:a16="http://schemas.microsoft.com/office/drawing/2014/main" id="{E06AD303-3769-0CED-D952-902B9C3B63A1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11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2C5EB7DB-1331-9337-35CF-C85DD041B6CF}"/>
                  </a:ext>
                </a:extLst>
              </p:cNvPr>
              <p:cNvSpPr txBox="1"/>
              <p:nvPr/>
            </p:nvSpPr>
            <p:spPr>
              <a:xfrm>
                <a:off x="360000" y="1440000"/>
                <a:ext cx="5655207" cy="1032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  <m:r>
                      <a:rPr kumimoji="1" lang="en-US" altLang="zh-CN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kumimoji="1" lang="zh-CN" altLang="en-US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𝛼</m:t>
                    </m:r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  <m:r>
                      <a:rPr kumimoji="1" lang="en-US" altLang="zh-CN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kumimoji="1" lang="zh-CN" altLang="en-US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𝛽</m:t>
                    </m:r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1" lang="en-US" altLang="zh-CN" sz="2400" dirty="0">
                    <a:solidFill>
                      <a:srgbClr val="00206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</m:sub>
                    </m:sSub>
                    <m:r>
                      <a:rPr kumimoji="1" lang="en-US" altLang="zh-CN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kumimoji="1" lang="en-US" altLang="zh-CN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(1+</m:t>
                    </m:r>
                    <m:r>
                      <a:rPr kumimoji="1" lang="zh-CN" altLang="en-US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𝛽</m:t>
                    </m:r>
                    <m:r>
                      <a:rPr kumimoji="1" lang="en-US" altLang="zh-CN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kumimoji="1" lang="zh-CN" altLang="en-US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𝛽</m:t>
                    </m:r>
                    <m:r>
                      <a:rPr kumimoji="1" lang="en-US" altLang="zh-CN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kumimoji="1" lang="zh-CN" altLang="en-US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𝛼</m:t>
                        </m:r>
                      </m:num>
                      <m:den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1−</m:t>
                        </m:r>
                        <m:r>
                          <a:rPr kumimoji="1" lang="zh-CN" altLang="en-US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𝛼</m:t>
                        </m:r>
                      </m:den>
                    </m:f>
                  </m:oMath>
                </a14:m>
                <a:r>
                  <a:rPr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zh-CN" altLang="en-US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𝛼</m:t>
                    </m:r>
                    <m:r>
                      <a:rPr kumimoji="1" lang="en-US" altLang="zh-CN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&lt;1</m:t>
                    </m:r>
                  </m:oMath>
                </a14:m>
                <a:r>
                  <a:rPr lang="en-US" altLang="zh-CN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但接近 </a:t>
                </a:r>
                <a:r>
                  <a:rPr lang="en-US" altLang="zh-CN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zh-CN" altLang="en-US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𝛽</m:t>
                    </m:r>
                  </m:oMath>
                </a14:m>
                <a:r>
                  <a:rPr lang="en-US" altLang="zh-CN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远大于 </a:t>
                </a:r>
                <a:r>
                  <a:rPr lang="en-US" altLang="zh-CN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B170D655-1C41-6FE0-6E96-F98C961A9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440000"/>
                <a:ext cx="5655207" cy="1032847"/>
              </a:xfrm>
              <a:prstGeom prst="rect">
                <a:avLst/>
              </a:prstGeom>
              <a:blipFill>
                <a:blip r:embed="rId3"/>
                <a:stretch>
                  <a:fillRect l="-216" t="-5294" b="-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文本框 234">
                <a:extLst>
                  <a:ext uri="{FF2B5EF4-FFF2-40B4-BE49-F238E27FC236}">
                    <a16:creationId xmlns:a16="http://schemas.microsoft.com/office/drawing/2014/main" id="{0B66CABD-1A3F-1433-954E-6E838B8A8732}"/>
                  </a:ext>
                </a:extLst>
              </p:cNvPr>
              <p:cNvSpPr txBox="1"/>
              <p:nvPr/>
            </p:nvSpPr>
            <p:spPr>
              <a:xfrm>
                <a:off x="10241521" y="941580"/>
                <a:ext cx="19940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远大于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35" name="文本框 234">
                <a:extLst>
                  <a:ext uri="{FF2B5EF4-FFF2-40B4-BE49-F238E27FC236}">
                    <a16:creationId xmlns:a16="http://schemas.microsoft.com/office/drawing/2014/main" id="{B77FF8F6-A093-7515-7792-051AF2F7B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521" y="941580"/>
                <a:ext cx="1994021" cy="461665"/>
              </a:xfrm>
              <a:prstGeom prst="rect">
                <a:avLst/>
              </a:prstGeom>
              <a:blipFill>
                <a:blip r:embed="rId20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24DADAB-906A-8D2B-FBCD-E8318F8DB02C}"/>
                  </a:ext>
                </a:extLst>
              </p:cNvPr>
              <p:cNvSpPr txBox="1"/>
              <p:nvPr/>
            </p:nvSpPr>
            <p:spPr>
              <a:xfrm>
                <a:off x="7668000" y="594172"/>
                <a:ext cx="2931434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</m:sub>
                      </m:sSub>
                      <m:r>
                        <a:rPr kumimoji="1" lang="en-US" altLang="zh-CN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N</m:t>
                          </m:r>
                        </m:sub>
                      </m:sSub>
                      <m:r>
                        <a:rPr kumimoji="1" lang="en-US" altLang="zh-CN" sz="24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BO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B</m:t>
                          </m:r>
                        </m:sub>
                      </m:sSub>
                      <m:r>
                        <a:rPr kumimoji="1" lang="en-US" altLang="zh-CN" sz="24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BN</m:t>
                          </m:r>
                        </m:sub>
                      </m:sSub>
                      <m:r>
                        <a:rPr kumimoji="1" lang="en-US" altLang="zh-CN" sz="24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CBO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EN</m:t>
                          </m:r>
                        </m:sub>
                      </m:sSub>
                      <m:r>
                        <a:rPr kumimoji="1" lang="en-US" altLang="zh-CN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N</m:t>
                          </m:r>
                        </m:sub>
                      </m:sSub>
                      <m:r>
                        <a:rPr kumimoji="1" lang="en-US" altLang="zh-CN" sz="24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BN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</m:sub>
                    </m:sSub>
                    <m:r>
                      <a:rPr kumimoji="1" lang="en-US" altLang="zh-CN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</m:sub>
                    </m:sSub>
                    <m:r>
                      <a:rPr kumimoji="1" lang="en-US" altLang="zh-CN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EP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</m:sub>
                    </m:sSub>
                    <m:r>
                      <a:rPr kumimoji="1" lang="en-US" altLang="zh-CN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sub>
                    </m:sSub>
                    <m:r>
                      <a:rPr kumimoji="1" lang="en-US" altLang="zh-CN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87AFA2B-75D3-0994-768D-37C4DA2D1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000" y="594172"/>
                <a:ext cx="2931434" cy="224676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477EEEF-DF45-53EA-3A57-75E27B2A4A9C}"/>
                  </a:ext>
                </a:extLst>
              </p:cNvPr>
              <p:cNvSpPr txBox="1"/>
              <p:nvPr/>
            </p:nvSpPr>
            <p:spPr>
              <a:xfrm>
                <a:off x="10351365" y="1985617"/>
                <a:ext cx="16239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EP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可忽略</a:t>
                </a:r>
                <a:endParaRPr lang="en-US" altLang="zh-CN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C9F9811-B303-BB12-C0BC-D99F2261D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365" y="1985617"/>
                <a:ext cx="1623990" cy="461665"/>
              </a:xfrm>
              <a:prstGeom prst="rect">
                <a:avLst/>
              </a:prstGeom>
              <a:blipFill>
                <a:blip r:embed="rId21"/>
                <a:stretch>
                  <a:fillRect t="-10667" r="-488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4AD13B78-4B18-64F5-8D48-1B95CF9B2980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双极结型三极管 </a:t>
            </a:r>
            <a:r>
              <a:rPr lang="en-US" altLang="zh-CN" sz="3000" dirty="0"/>
              <a:t>—— </a:t>
            </a:r>
            <a:r>
              <a:rPr lang="zh-CN" altLang="en-US" sz="3000" dirty="0">
                <a:solidFill>
                  <a:srgbClr val="FFFF00"/>
                </a:solidFill>
              </a:rPr>
              <a:t>放大状态下的工作原理</a:t>
            </a:r>
            <a:endParaRPr lang="en-US" altLang="zh-CN" sz="3000" dirty="0"/>
          </a:p>
        </p:txBody>
      </p: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68E13A7D-0F52-2E61-D39D-2FE45F4CDBA6}"/>
              </a:ext>
            </a:extLst>
          </p:cNvPr>
          <p:cNvGrpSpPr/>
          <p:nvPr/>
        </p:nvGrpSpPr>
        <p:grpSpPr>
          <a:xfrm>
            <a:off x="6660000" y="2988000"/>
            <a:ext cx="5436000" cy="3600000"/>
            <a:chOff x="6660000" y="2988000"/>
            <a:chExt cx="5436000" cy="3600000"/>
          </a:xfrm>
        </p:grpSpPr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7772E1EE-D7FC-B2B5-B44E-C187A5B9446D}"/>
                </a:ext>
              </a:extLst>
            </p:cNvPr>
            <p:cNvSpPr/>
            <p:nvPr/>
          </p:nvSpPr>
          <p:spPr>
            <a:xfrm>
              <a:off x="8460000" y="2988000"/>
              <a:ext cx="144000" cy="223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noFill/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FCBF8CE5-2605-E51C-833D-CC697DEC0ED6}"/>
                </a:ext>
              </a:extLst>
            </p:cNvPr>
            <p:cNvSpPr/>
            <p:nvPr/>
          </p:nvSpPr>
          <p:spPr>
            <a:xfrm>
              <a:off x="9468000" y="2988000"/>
              <a:ext cx="720000" cy="223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noFill/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E2921782-0315-2295-3EEE-1E0F900288FF}"/>
                    </a:ext>
                  </a:extLst>
                </p:cNvPr>
                <p:cNvSpPr txBox="1"/>
                <p:nvPr/>
              </p:nvSpPr>
              <p:spPr>
                <a:xfrm>
                  <a:off x="7452000" y="3672000"/>
                  <a:ext cx="540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EN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85520645-0DC1-B6EA-9086-B2AC151481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0" y="3672000"/>
                  <a:ext cx="540000" cy="432000"/>
                </a:xfrm>
                <a:prstGeom prst="rect">
                  <a:avLst/>
                </a:prstGeom>
                <a:blipFill>
                  <a:blip r:embed="rId51"/>
                  <a:stretch>
                    <a:fillRect l="-56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D1FEDD46-DC86-6756-DC2A-FB5C0399ED9A}"/>
                </a:ext>
              </a:extLst>
            </p:cNvPr>
            <p:cNvSpPr/>
            <p:nvPr/>
          </p:nvSpPr>
          <p:spPr>
            <a:xfrm>
              <a:off x="8964000" y="5220000"/>
              <a:ext cx="360000" cy="144000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4F97E82B-2C31-24A4-458B-DBD02F6DCBCF}"/>
                </a:ext>
              </a:extLst>
            </p:cNvPr>
            <p:cNvSpPr/>
            <p:nvPr/>
          </p:nvSpPr>
          <p:spPr>
            <a:xfrm>
              <a:off x="7308000" y="2988000"/>
              <a:ext cx="3672000" cy="2232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BBF056D8-1F10-4C25-A2CA-62D6AF58A3F8}"/>
                </a:ext>
              </a:extLst>
            </p:cNvPr>
            <p:cNvSpPr/>
            <p:nvPr/>
          </p:nvSpPr>
          <p:spPr>
            <a:xfrm>
              <a:off x="7164000" y="4320000"/>
              <a:ext cx="144000" cy="360000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ECCF561D-83A3-5FF2-74D1-B398D4926339}"/>
                </a:ext>
              </a:extLst>
            </p:cNvPr>
            <p:cNvCxnSpPr>
              <a:cxnSpLocks/>
            </p:cNvCxnSpPr>
            <p:nvPr/>
          </p:nvCxnSpPr>
          <p:spPr>
            <a:xfrm>
              <a:off x="6840000" y="4500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A1AE7DEA-EEE8-2F9A-9828-114D9EB3CE7B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0" y="5256000"/>
              <a:ext cx="0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文本框 164">
              <a:extLst>
                <a:ext uri="{FF2B5EF4-FFF2-40B4-BE49-F238E27FC236}">
                  <a16:creationId xmlns:a16="http://schemas.microsoft.com/office/drawing/2014/main" id="{413AE0BD-BC3E-3F88-F90A-2210BE782EFF}"/>
                </a:ext>
              </a:extLst>
            </p:cNvPr>
            <p:cNvSpPr txBox="1"/>
            <p:nvPr/>
          </p:nvSpPr>
          <p:spPr>
            <a:xfrm>
              <a:off x="7452000" y="2988000"/>
              <a:ext cx="504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</a:p>
          </p:txBody>
        </p:sp>
        <p:sp>
          <p:nvSpPr>
            <p:cNvPr id="166" name="文本框 165">
              <a:extLst>
                <a:ext uri="{FF2B5EF4-FFF2-40B4-BE49-F238E27FC236}">
                  <a16:creationId xmlns:a16="http://schemas.microsoft.com/office/drawing/2014/main" id="{49D2D3FF-6039-1E71-9363-E5E0C94D0FA5}"/>
                </a:ext>
              </a:extLst>
            </p:cNvPr>
            <p:cNvSpPr txBox="1"/>
            <p:nvPr/>
          </p:nvSpPr>
          <p:spPr>
            <a:xfrm>
              <a:off x="8892000" y="2988000"/>
              <a:ext cx="504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</a:p>
          </p:txBody>
        </p:sp>
        <p:sp>
          <p:nvSpPr>
            <p:cNvPr id="167" name="文本框 166">
              <a:extLst>
                <a:ext uri="{FF2B5EF4-FFF2-40B4-BE49-F238E27FC236}">
                  <a16:creationId xmlns:a16="http://schemas.microsoft.com/office/drawing/2014/main" id="{6B64A86D-8B3E-14D9-FDDD-447D1AD75D41}"/>
                </a:ext>
              </a:extLst>
            </p:cNvPr>
            <p:cNvSpPr txBox="1"/>
            <p:nvPr/>
          </p:nvSpPr>
          <p:spPr>
            <a:xfrm>
              <a:off x="10332000" y="2988000"/>
              <a:ext cx="504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</a:p>
          </p:txBody>
        </p: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D37905AE-1841-D0A6-AF88-7551C3904D57}"/>
                </a:ext>
              </a:extLst>
            </p:cNvPr>
            <p:cNvSpPr txBox="1"/>
            <p:nvPr/>
          </p:nvSpPr>
          <p:spPr>
            <a:xfrm>
              <a:off x="6660000" y="3996000"/>
              <a:ext cx="504000" cy="504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</a:p>
          </p:txBody>
        </p:sp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4E5E5BC3-B18B-AC1F-5BD1-CC5A0BA5B99F}"/>
                </a:ext>
              </a:extLst>
            </p:cNvPr>
            <p:cNvSpPr txBox="1"/>
            <p:nvPr/>
          </p:nvSpPr>
          <p:spPr>
            <a:xfrm>
              <a:off x="8640000" y="5364000"/>
              <a:ext cx="504000" cy="504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</a:p>
          </p:txBody>
        </p:sp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19704216-69B9-6EA8-A415-180ED0254262}"/>
                </a:ext>
              </a:extLst>
            </p:cNvPr>
            <p:cNvSpPr txBox="1"/>
            <p:nvPr/>
          </p:nvSpPr>
          <p:spPr>
            <a:xfrm>
              <a:off x="11124000" y="3996000"/>
              <a:ext cx="504000" cy="504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E32EA9D1-77E3-6D10-2ECB-413543ACE880}"/>
                </a:ext>
              </a:extLst>
            </p:cNvPr>
            <p:cNvSpPr/>
            <p:nvPr/>
          </p:nvSpPr>
          <p:spPr>
            <a:xfrm>
              <a:off x="10980000" y="4320000"/>
              <a:ext cx="144000" cy="360000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2741C1D9-E9CD-7E63-67CD-8A12CCA5F694}"/>
                </a:ext>
              </a:extLst>
            </p:cNvPr>
            <p:cNvCxnSpPr>
              <a:cxnSpLocks/>
            </p:cNvCxnSpPr>
            <p:nvPr/>
          </p:nvCxnSpPr>
          <p:spPr>
            <a:xfrm>
              <a:off x="11088000" y="4500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EEAA6534-16C7-35AB-2259-7BE64645A9F4}"/>
                </a:ext>
              </a:extLst>
            </p:cNvPr>
            <p:cNvCxnSpPr>
              <a:cxnSpLocks/>
            </p:cNvCxnSpPr>
            <p:nvPr/>
          </p:nvCxnSpPr>
          <p:spPr>
            <a:xfrm>
              <a:off x="11448000" y="4500000"/>
              <a:ext cx="0" cy="1836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669B319B-5F2E-E30F-DFD5-3AF732DF6E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40000" y="6336000"/>
              <a:ext cx="4608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15A4B5C3-1EAE-4C80-DCB6-D24ADE2F4E72}"/>
                </a:ext>
              </a:extLst>
            </p:cNvPr>
            <p:cNvSpPr/>
            <p:nvPr/>
          </p:nvSpPr>
          <p:spPr>
            <a:xfrm>
              <a:off x="11358000" y="5040000"/>
              <a:ext cx="180000" cy="540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C4E947A6-4D5D-07F7-C7DC-F6F9C2D97650}"/>
                </a:ext>
              </a:extLst>
            </p:cNvPr>
            <p:cNvSpPr/>
            <p:nvPr/>
          </p:nvSpPr>
          <p:spPr>
            <a:xfrm>
              <a:off x="10242000" y="6264000"/>
              <a:ext cx="126000" cy="14400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A84EB2B2-CC79-FEC4-0536-373E83770499}"/>
                </a:ext>
              </a:extLst>
            </p:cNvPr>
            <p:cNvCxnSpPr>
              <a:cxnSpLocks/>
            </p:cNvCxnSpPr>
            <p:nvPr/>
          </p:nvCxnSpPr>
          <p:spPr>
            <a:xfrm>
              <a:off x="10242000" y="6228000"/>
              <a:ext cx="0" cy="216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29A00E7E-C43D-98ED-1881-CD6FE997789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8000" y="6084000"/>
              <a:ext cx="0" cy="50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70FCE671-C474-6BE8-8384-23295CF01066}"/>
                    </a:ext>
                  </a:extLst>
                </p:cNvPr>
                <p:cNvSpPr txBox="1"/>
                <p:nvPr/>
              </p:nvSpPr>
              <p:spPr>
                <a:xfrm>
                  <a:off x="11556000" y="5040000"/>
                  <a:ext cx="540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EDA727A7-F760-9609-C4BA-85CCFE9CE8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6000" y="5040000"/>
                  <a:ext cx="540000" cy="540000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文本框 181">
                  <a:extLst>
                    <a:ext uri="{FF2B5EF4-FFF2-40B4-BE49-F238E27FC236}">
                      <a16:creationId xmlns:a16="http://schemas.microsoft.com/office/drawing/2014/main" id="{65913947-CFA2-3D61-3A6B-ED9EBF95782A}"/>
                    </a:ext>
                  </a:extLst>
                </p:cNvPr>
                <p:cNvSpPr txBox="1"/>
                <p:nvPr/>
              </p:nvSpPr>
              <p:spPr>
                <a:xfrm>
                  <a:off x="10944000" y="5652000"/>
                  <a:ext cx="504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82" name="文本框 181">
                  <a:extLst>
                    <a:ext uri="{FF2B5EF4-FFF2-40B4-BE49-F238E27FC236}">
                      <a16:creationId xmlns:a16="http://schemas.microsoft.com/office/drawing/2014/main" id="{F46A31ED-B76B-B88C-FDF0-FECB4819B4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4000" y="5652000"/>
                  <a:ext cx="504000" cy="540000"/>
                </a:xfrm>
                <a:prstGeom prst="rect">
                  <a:avLst/>
                </a:prstGeom>
                <a:blipFill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3" name="直接箭头连接符 182">
              <a:extLst>
                <a:ext uri="{FF2B5EF4-FFF2-40B4-BE49-F238E27FC236}">
                  <a16:creationId xmlns:a16="http://schemas.microsoft.com/office/drawing/2014/main" id="{471C2A4D-FEBE-F6B7-D35E-AECFB2345C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40000" y="5652000"/>
              <a:ext cx="0" cy="5400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09233787-C1D2-BD52-FF58-A9D0B2862D90}"/>
                    </a:ext>
                  </a:extLst>
                </p:cNvPr>
                <p:cNvSpPr txBox="1"/>
                <p:nvPr/>
              </p:nvSpPr>
              <p:spPr>
                <a:xfrm>
                  <a:off x="9252000" y="5652000"/>
                  <a:ext cx="504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48225C49-9BB2-3945-7BE6-B6EC4D4AAE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2000" y="5652000"/>
                  <a:ext cx="504000" cy="540000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5" name="直接箭头连接符 184">
              <a:extLst>
                <a:ext uri="{FF2B5EF4-FFF2-40B4-BE49-F238E27FC236}">
                  <a16:creationId xmlns:a16="http://schemas.microsoft.com/office/drawing/2014/main" id="{1F260106-B23F-8B90-26A4-90C78720D4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2000" y="5652000"/>
              <a:ext cx="0" cy="5400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文本框 185">
                  <a:extLst>
                    <a:ext uri="{FF2B5EF4-FFF2-40B4-BE49-F238E27FC236}">
                      <a16:creationId xmlns:a16="http://schemas.microsoft.com/office/drawing/2014/main" id="{CE628E8A-ABEF-FADD-8E30-5013A38D98A3}"/>
                    </a:ext>
                  </a:extLst>
                </p:cNvPr>
                <p:cNvSpPr txBox="1"/>
                <p:nvPr/>
              </p:nvSpPr>
              <p:spPr>
                <a:xfrm>
                  <a:off x="9972000" y="5544000"/>
                  <a:ext cx="720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CC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86" name="文本框 185">
                  <a:extLst>
                    <a:ext uri="{FF2B5EF4-FFF2-40B4-BE49-F238E27FC236}">
                      <a16:creationId xmlns:a16="http://schemas.microsoft.com/office/drawing/2014/main" id="{B87ACA3C-B5EA-FD83-43EF-3D693B3976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2000" y="5544000"/>
                  <a:ext cx="720000" cy="540000"/>
                </a:xfrm>
                <a:prstGeom prst="rect">
                  <a:avLst/>
                </a:prstGeom>
                <a:blipFill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7" name="箭头: 燕尾形 186">
              <a:extLst>
                <a:ext uri="{FF2B5EF4-FFF2-40B4-BE49-F238E27FC236}">
                  <a16:creationId xmlns:a16="http://schemas.microsoft.com/office/drawing/2014/main" id="{18ADB7EE-3916-2DCA-5974-3B8B89EB2E9B}"/>
                </a:ext>
              </a:extLst>
            </p:cNvPr>
            <p:cNvSpPr/>
            <p:nvPr/>
          </p:nvSpPr>
          <p:spPr>
            <a:xfrm flipH="1">
              <a:off x="9234000" y="4536000"/>
              <a:ext cx="1278000" cy="612000"/>
            </a:xfrm>
            <a:prstGeom prst="notchedRightArrow">
              <a:avLst>
                <a:gd name="adj1" fmla="val 59801"/>
                <a:gd name="adj2" fmla="val 29444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6506A4CB-DED8-6274-4CAA-900942DBAA29}"/>
                </a:ext>
              </a:extLst>
            </p:cNvPr>
            <p:cNvSpPr/>
            <p:nvPr/>
          </p:nvSpPr>
          <p:spPr>
            <a:xfrm>
              <a:off x="9324000" y="47160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9" name="直接箭头连接符 188">
              <a:extLst>
                <a:ext uri="{FF2B5EF4-FFF2-40B4-BE49-F238E27FC236}">
                  <a16:creationId xmlns:a16="http://schemas.microsoft.com/office/drawing/2014/main" id="{66328793-39F0-C78B-8645-7752ADD9F2C6}"/>
                </a:ext>
              </a:extLst>
            </p:cNvPr>
            <p:cNvCxnSpPr>
              <a:cxnSpLocks/>
              <a:stCxn id="188" idx="6"/>
            </p:cNvCxnSpPr>
            <p:nvPr/>
          </p:nvCxnSpPr>
          <p:spPr>
            <a:xfrm>
              <a:off x="9432000" y="4770000"/>
              <a:ext cx="936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箭头连接符 189">
              <a:extLst>
                <a:ext uri="{FF2B5EF4-FFF2-40B4-BE49-F238E27FC236}">
                  <a16:creationId xmlns:a16="http://schemas.microsoft.com/office/drawing/2014/main" id="{40E9C54F-2815-424D-AFD4-B4B684454D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4000" y="4914000"/>
              <a:ext cx="936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椭圆 190">
              <a:extLst>
                <a:ext uri="{FF2B5EF4-FFF2-40B4-BE49-F238E27FC236}">
                  <a16:creationId xmlns:a16="http://schemas.microsoft.com/office/drawing/2014/main" id="{5F7DD7F0-6E73-147D-3374-F957F71FF57E}"/>
                </a:ext>
              </a:extLst>
            </p:cNvPr>
            <p:cNvSpPr/>
            <p:nvPr/>
          </p:nvSpPr>
          <p:spPr>
            <a:xfrm>
              <a:off x="10260000" y="4867200"/>
              <a:ext cx="93600" cy="936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750219EF-02E8-06D3-FDED-B8A786D82AB9}"/>
                    </a:ext>
                  </a:extLst>
                </p:cNvPr>
                <p:cNvSpPr txBox="1"/>
                <p:nvPr/>
              </p:nvSpPr>
              <p:spPr>
                <a:xfrm>
                  <a:off x="10476000" y="4626000"/>
                  <a:ext cx="576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CBO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968F6164-7054-ABA2-CA73-430C482805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6000" y="4626000"/>
                  <a:ext cx="576000" cy="432000"/>
                </a:xfrm>
                <a:prstGeom prst="rect">
                  <a:avLst/>
                </a:prstGeom>
                <a:blipFill>
                  <a:blip r:embed="rId56"/>
                  <a:stretch>
                    <a:fillRect l="-1276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3" name="箭头: 燕尾形 192">
              <a:extLst>
                <a:ext uri="{FF2B5EF4-FFF2-40B4-BE49-F238E27FC236}">
                  <a16:creationId xmlns:a16="http://schemas.microsoft.com/office/drawing/2014/main" id="{C42DA76F-C784-9E6D-D2E0-9F1730660B6F}"/>
                </a:ext>
              </a:extLst>
            </p:cNvPr>
            <p:cNvSpPr/>
            <p:nvPr/>
          </p:nvSpPr>
          <p:spPr>
            <a:xfrm flipH="1">
              <a:off x="7416000" y="3420000"/>
              <a:ext cx="3168000" cy="936000"/>
            </a:xfrm>
            <a:prstGeom prst="notchedRightArrow">
              <a:avLst>
                <a:gd name="adj1" fmla="val 59801"/>
                <a:gd name="adj2" fmla="val 29444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94" name="直接箭头连接符 193">
              <a:extLst>
                <a:ext uri="{FF2B5EF4-FFF2-40B4-BE49-F238E27FC236}">
                  <a16:creationId xmlns:a16="http://schemas.microsoft.com/office/drawing/2014/main" id="{53EB1F5C-E173-E534-18CF-9FF457BF342F}"/>
                </a:ext>
              </a:extLst>
            </p:cNvPr>
            <p:cNvCxnSpPr>
              <a:cxnSpLocks/>
            </p:cNvCxnSpPr>
            <p:nvPr/>
          </p:nvCxnSpPr>
          <p:spPr>
            <a:xfrm>
              <a:off x="9432000" y="3888000"/>
              <a:ext cx="936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FCA050F8-5B6F-D9D7-6854-18A61C21E1BE}"/>
                </a:ext>
              </a:extLst>
            </p:cNvPr>
            <p:cNvSpPr/>
            <p:nvPr/>
          </p:nvSpPr>
          <p:spPr>
            <a:xfrm>
              <a:off x="9324000" y="38340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6" name="直接箭头连接符 195">
              <a:extLst>
                <a:ext uri="{FF2B5EF4-FFF2-40B4-BE49-F238E27FC236}">
                  <a16:creationId xmlns:a16="http://schemas.microsoft.com/office/drawing/2014/main" id="{87D1C8C9-4C7D-7323-8330-C18287FBDB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2000" y="3726000"/>
              <a:ext cx="936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5D1324D5-3EE2-FE5C-5213-A8E2B94DED8F}"/>
                </a:ext>
              </a:extLst>
            </p:cNvPr>
            <p:cNvSpPr/>
            <p:nvPr/>
          </p:nvSpPr>
          <p:spPr>
            <a:xfrm>
              <a:off x="9324000" y="36720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8" name="直接箭头连接符 197">
              <a:extLst>
                <a:ext uri="{FF2B5EF4-FFF2-40B4-BE49-F238E27FC236}">
                  <a16:creationId xmlns:a16="http://schemas.microsoft.com/office/drawing/2014/main" id="{C797F815-FDA8-CC11-E2C5-796FD429657D}"/>
                </a:ext>
              </a:extLst>
            </p:cNvPr>
            <p:cNvCxnSpPr>
              <a:cxnSpLocks/>
            </p:cNvCxnSpPr>
            <p:nvPr/>
          </p:nvCxnSpPr>
          <p:spPr>
            <a:xfrm>
              <a:off x="9432000" y="4050000"/>
              <a:ext cx="936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椭圆 233">
              <a:extLst>
                <a:ext uri="{FF2B5EF4-FFF2-40B4-BE49-F238E27FC236}">
                  <a16:creationId xmlns:a16="http://schemas.microsoft.com/office/drawing/2014/main" id="{C4DA2331-41E7-95C9-5413-5E3D9CA31089}"/>
                </a:ext>
              </a:extLst>
            </p:cNvPr>
            <p:cNvSpPr/>
            <p:nvPr/>
          </p:nvSpPr>
          <p:spPr>
            <a:xfrm>
              <a:off x="9324000" y="39960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文本框 235">
                  <a:extLst>
                    <a:ext uri="{FF2B5EF4-FFF2-40B4-BE49-F238E27FC236}">
                      <a16:creationId xmlns:a16="http://schemas.microsoft.com/office/drawing/2014/main" id="{B87C8716-F844-E5D7-47B6-F2102A9CC0BE}"/>
                    </a:ext>
                  </a:extLst>
                </p:cNvPr>
                <p:cNvSpPr txBox="1"/>
                <p:nvPr/>
              </p:nvSpPr>
              <p:spPr>
                <a:xfrm>
                  <a:off x="8568000" y="4320000"/>
                  <a:ext cx="540000" cy="396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BN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236" name="文本框 235">
                  <a:extLst>
                    <a:ext uri="{FF2B5EF4-FFF2-40B4-BE49-F238E27FC236}">
                      <a16:creationId xmlns:a16="http://schemas.microsoft.com/office/drawing/2014/main" id="{F2B291D3-2086-4848-EF00-3E71A3BB5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8000" y="4320000"/>
                  <a:ext cx="540000" cy="396000"/>
                </a:xfrm>
                <a:prstGeom prst="rect">
                  <a:avLst/>
                </a:prstGeom>
                <a:blipFill>
                  <a:blip r:embed="rId57"/>
                  <a:stretch>
                    <a:fillRect l="-6818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7" name="箭头: 燕尾形 236">
              <a:extLst>
                <a:ext uri="{FF2B5EF4-FFF2-40B4-BE49-F238E27FC236}">
                  <a16:creationId xmlns:a16="http://schemas.microsoft.com/office/drawing/2014/main" id="{FF7F4BCF-DA28-3C7A-845C-724D43A3F64B}"/>
                </a:ext>
              </a:extLst>
            </p:cNvPr>
            <p:cNvSpPr/>
            <p:nvPr/>
          </p:nvSpPr>
          <p:spPr>
            <a:xfrm rot="4800000" flipH="1">
              <a:off x="8676000" y="3982692"/>
              <a:ext cx="720000" cy="360000"/>
            </a:xfrm>
            <a:prstGeom prst="notchedRightArrow">
              <a:avLst>
                <a:gd name="adj1" fmla="val 59801"/>
                <a:gd name="adj2" fmla="val 29444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8" name="矩形 237">
              <a:extLst>
                <a:ext uri="{FF2B5EF4-FFF2-40B4-BE49-F238E27FC236}">
                  <a16:creationId xmlns:a16="http://schemas.microsoft.com/office/drawing/2014/main" id="{5891062C-D772-2116-1F7C-FA12F0FC80F5}"/>
                </a:ext>
              </a:extLst>
            </p:cNvPr>
            <p:cNvSpPr/>
            <p:nvPr/>
          </p:nvSpPr>
          <p:spPr>
            <a:xfrm>
              <a:off x="8748000" y="3795555"/>
              <a:ext cx="468000" cy="36000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1" name="矩形 240">
              <a:extLst>
                <a:ext uri="{FF2B5EF4-FFF2-40B4-BE49-F238E27FC236}">
                  <a16:creationId xmlns:a16="http://schemas.microsoft.com/office/drawing/2014/main" id="{80B1704C-201E-C5CF-FF09-411DA15CD2E5}"/>
                </a:ext>
              </a:extLst>
            </p:cNvPr>
            <p:cNvSpPr/>
            <p:nvPr/>
          </p:nvSpPr>
          <p:spPr>
            <a:xfrm rot="4800000">
              <a:off x="8850546" y="4136250"/>
              <a:ext cx="396000" cy="189593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42" name="组合 241">
              <a:extLst>
                <a:ext uri="{FF2B5EF4-FFF2-40B4-BE49-F238E27FC236}">
                  <a16:creationId xmlns:a16="http://schemas.microsoft.com/office/drawing/2014/main" id="{A4F8C2F0-F4F9-2228-9A1A-0631B72422F2}"/>
                </a:ext>
              </a:extLst>
            </p:cNvPr>
            <p:cNvGrpSpPr/>
            <p:nvPr/>
          </p:nvGrpSpPr>
          <p:grpSpPr>
            <a:xfrm rot="4800000">
              <a:off x="8892000" y="4211532"/>
              <a:ext cx="324000" cy="108000"/>
              <a:chOff x="7970915" y="4583666"/>
              <a:chExt cx="324000" cy="108000"/>
            </a:xfrm>
          </p:grpSpPr>
          <p:sp>
            <p:nvSpPr>
              <p:cNvPr id="309" name="椭圆 308">
                <a:extLst>
                  <a:ext uri="{FF2B5EF4-FFF2-40B4-BE49-F238E27FC236}">
                    <a16:creationId xmlns:a16="http://schemas.microsoft.com/office/drawing/2014/main" id="{3576C091-C56F-4B96-F8C4-993B6177167E}"/>
                  </a:ext>
                </a:extLst>
              </p:cNvPr>
              <p:cNvSpPr/>
              <p:nvPr/>
            </p:nvSpPr>
            <p:spPr>
              <a:xfrm>
                <a:off x="7970930" y="4583666"/>
                <a:ext cx="108000" cy="108000"/>
              </a:xfrm>
              <a:prstGeom prst="ellipse">
                <a:avLst/>
              </a:prstGeom>
              <a:solidFill>
                <a:srgbClr val="0000FF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0" name="直接箭头连接符 309">
                <a:extLst>
                  <a:ext uri="{FF2B5EF4-FFF2-40B4-BE49-F238E27FC236}">
                    <a16:creationId xmlns:a16="http://schemas.microsoft.com/office/drawing/2014/main" id="{CC782C84-E12B-1826-8A02-7AB101AD0289}"/>
                  </a:ext>
                </a:extLst>
              </p:cNvPr>
              <p:cNvCxnSpPr>
                <a:cxnSpLocks/>
                <a:stCxn id="309" idx="2"/>
              </p:cNvCxnSpPr>
              <p:nvPr/>
            </p:nvCxnSpPr>
            <p:spPr>
              <a:xfrm>
                <a:off x="7970915" y="4637662"/>
                <a:ext cx="324000" cy="0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3" name="组合 242">
              <a:extLst>
                <a:ext uri="{FF2B5EF4-FFF2-40B4-BE49-F238E27FC236}">
                  <a16:creationId xmlns:a16="http://schemas.microsoft.com/office/drawing/2014/main" id="{73217116-3881-419B-0419-DE28B4B7A6A9}"/>
                </a:ext>
              </a:extLst>
            </p:cNvPr>
            <p:cNvGrpSpPr/>
            <p:nvPr/>
          </p:nvGrpSpPr>
          <p:grpSpPr>
            <a:xfrm rot="4800000">
              <a:off x="8956800" y="4608000"/>
              <a:ext cx="329413" cy="93600"/>
              <a:chOff x="10250917" y="5414609"/>
              <a:chExt cx="329413" cy="93600"/>
            </a:xfrm>
          </p:grpSpPr>
          <p:cxnSp>
            <p:nvCxnSpPr>
              <p:cNvPr id="307" name="直接箭头连接符 306">
                <a:extLst>
                  <a:ext uri="{FF2B5EF4-FFF2-40B4-BE49-F238E27FC236}">
                    <a16:creationId xmlns:a16="http://schemas.microsoft.com/office/drawing/2014/main" id="{2D20A3F4-A680-6CCA-63CE-9ECE9DCBC5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50917" y="5461409"/>
                <a:ext cx="324000" cy="0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8" name="椭圆 307">
                <a:extLst>
                  <a:ext uri="{FF2B5EF4-FFF2-40B4-BE49-F238E27FC236}">
                    <a16:creationId xmlns:a16="http://schemas.microsoft.com/office/drawing/2014/main" id="{4AF015F7-0925-AB9A-059B-F8915C352B52}"/>
                  </a:ext>
                </a:extLst>
              </p:cNvPr>
              <p:cNvSpPr/>
              <p:nvPr/>
            </p:nvSpPr>
            <p:spPr>
              <a:xfrm>
                <a:off x="10486730" y="5414609"/>
                <a:ext cx="93600" cy="936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4" name="箭头: 燕尾形 243">
              <a:extLst>
                <a:ext uri="{FF2B5EF4-FFF2-40B4-BE49-F238E27FC236}">
                  <a16:creationId xmlns:a16="http://schemas.microsoft.com/office/drawing/2014/main" id="{61A0DE42-561F-84AB-CCB0-5FA3DAFAC945}"/>
                </a:ext>
              </a:extLst>
            </p:cNvPr>
            <p:cNvSpPr/>
            <p:nvPr/>
          </p:nvSpPr>
          <p:spPr>
            <a:xfrm flipH="1">
              <a:off x="7848000" y="4788000"/>
              <a:ext cx="1152000" cy="288000"/>
            </a:xfrm>
            <a:prstGeom prst="notchedRightArrow">
              <a:avLst>
                <a:gd name="adj1" fmla="val 59801"/>
                <a:gd name="adj2" fmla="val 41574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文本框 244">
                  <a:extLst>
                    <a:ext uri="{FF2B5EF4-FFF2-40B4-BE49-F238E27FC236}">
                      <a16:creationId xmlns:a16="http://schemas.microsoft.com/office/drawing/2014/main" id="{F9CA2979-154E-4078-A53D-470D6520E13F}"/>
                    </a:ext>
                  </a:extLst>
                </p:cNvPr>
                <p:cNvSpPr txBox="1"/>
                <p:nvPr/>
              </p:nvSpPr>
              <p:spPr>
                <a:xfrm>
                  <a:off x="10476000" y="3672000"/>
                  <a:ext cx="540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CN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245" name="文本框 244">
                  <a:extLst>
                    <a:ext uri="{FF2B5EF4-FFF2-40B4-BE49-F238E27FC236}">
                      <a16:creationId xmlns:a16="http://schemas.microsoft.com/office/drawing/2014/main" id="{28CF587A-518D-1F1F-6B70-28B8610852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6000" y="3672000"/>
                  <a:ext cx="540000" cy="432000"/>
                </a:xfrm>
                <a:prstGeom prst="rect">
                  <a:avLst/>
                </a:prstGeom>
                <a:blipFill>
                  <a:blip r:embed="rId47"/>
                  <a:stretch>
                    <a:fillRect l="-68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6" name="直接箭头连接符 245">
              <a:extLst>
                <a:ext uri="{FF2B5EF4-FFF2-40B4-BE49-F238E27FC236}">
                  <a16:creationId xmlns:a16="http://schemas.microsoft.com/office/drawing/2014/main" id="{787C00FB-67C4-BAB0-810A-351410FEE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6000" y="4932000"/>
              <a:ext cx="864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椭圆 246">
              <a:extLst>
                <a:ext uri="{FF2B5EF4-FFF2-40B4-BE49-F238E27FC236}">
                  <a16:creationId xmlns:a16="http://schemas.microsoft.com/office/drawing/2014/main" id="{5314841C-2079-393A-5F47-3938BE57A6B5}"/>
                </a:ext>
              </a:extLst>
            </p:cNvPr>
            <p:cNvSpPr/>
            <p:nvPr/>
          </p:nvSpPr>
          <p:spPr>
            <a:xfrm>
              <a:off x="8784000" y="4885200"/>
              <a:ext cx="93600" cy="936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7" name="文本框 286">
                  <a:extLst>
                    <a:ext uri="{FF2B5EF4-FFF2-40B4-BE49-F238E27FC236}">
                      <a16:creationId xmlns:a16="http://schemas.microsoft.com/office/drawing/2014/main" id="{2216D0F1-5F6B-A1BA-DC5F-09ADB6170CB0}"/>
                    </a:ext>
                  </a:extLst>
                </p:cNvPr>
                <p:cNvSpPr txBox="1"/>
                <p:nvPr/>
              </p:nvSpPr>
              <p:spPr>
                <a:xfrm>
                  <a:off x="7416000" y="4680000"/>
                  <a:ext cx="540000" cy="396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EP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287" name="文本框 286">
                  <a:extLst>
                    <a:ext uri="{FF2B5EF4-FFF2-40B4-BE49-F238E27FC236}">
                      <a16:creationId xmlns:a16="http://schemas.microsoft.com/office/drawing/2014/main" id="{0E99D6A3-4FD0-1049-90EF-A3E2403F01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6000" y="4680000"/>
                  <a:ext cx="540000" cy="396000"/>
                </a:xfrm>
                <a:prstGeom prst="rect">
                  <a:avLst/>
                </a:prstGeom>
                <a:blipFill>
                  <a:blip r:embed="rId48"/>
                  <a:stretch>
                    <a:fillRect l="-4545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8" name="直接连接符 287">
              <a:extLst>
                <a:ext uri="{FF2B5EF4-FFF2-40B4-BE49-F238E27FC236}">
                  <a16:creationId xmlns:a16="http://schemas.microsoft.com/office/drawing/2014/main" id="{CB292BE1-969D-6616-1A12-16241AB1AB70}"/>
                </a:ext>
              </a:extLst>
            </p:cNvPr>
            <p:cNvCxnSpPr>
              <a:cxnSpLocks/>
            </p:cNvCxnSpPr>
            <p:nvPr/>
          </p:nvCxnSpPr>
          <p:spPr>
            <a:xfrm>
              <a:off x="6840000" y="4500000"/>
              <a:ext cx="0" cy="1836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矩形 288">
              <a:extLst>
                <a:ext uri="{FF2B5EF4-FFF2-40B4-BE49-F238E27FC236}">
                  <a16:creationId xmlns:a16="http://schemas.microsoft.com/office/drawing/2014/main" id="{C15262F4-7590-1BBA-313F-4CBDAF3ADCFA}"/>
                </a:ext>
              </a:extLst>
            </p:cNvPr>
            <p:cNvSpPr/>
            <p:nvPr/>
          </p:nvSpPr>
          <p:spPr>
            <a:xfrm>
              <a:off x="6750000" y="5040000"/>
              <a:ext cx="180000" cy="540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文本框 289">
                  <a:extLst>
                    <a:ext uri="{FF2B5EF4-FFF2-40B4-BE49-F238E27FC236}">
                      <a16:creationId xmlns:a16="http://schemas.microsoft.com/office/drawing/2014/main" id="{53800604-1D11-427B-73D4-5D1A6FB7E7CB}"/>
                    </a:ext>
                  </a:extLst>
                </p:cNvPr>
                <p:cNvSpPr txBox="1"/>
                <p:nvPr/>
              </p:nvSpPr>
              <p:spPr>
                <a:xfrm>
                  <a:off x="6948000" y="5040000"/>
                  <a:ext cx="540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290" name="文本框 289">
                  <a:extLst>
                    <a:ext uri="{FF2B5EF4-FFF2-40B4-BE49-F238E27FC236}">
                      <a16:creationId xmlns:a16="http://schemas.microsoft.com/office/drawing/2014/main" id="{F7CBF5CB-7377-8000-058D-0C11926868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000" y="5040000"/>
                  <a:ext cx="540000" cy="540000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1" name="组合 290">
              <a:extLst>
                <a:ext uri="{FF2B5EF4-FFF2-40B4-BE49-F238E27FC236}">
                  <a16:creationId xmlns:a16="http://schemas.microsoft.com/office/drawing/2014/main" id="{860D3C9E-6A4C-AF7E-2E39-28CD631BA37A}"/>
                </a:ext>
              </a:extLst>
            </p:cNvPr>
            <p:cNvGrpSpPr/>
            <p:nvPr/>
          </p:nvGrpSpPr>
          <p:grpSpPr>
            <a:xfrm>
              <a:off x="7668000" y="5544000"/>
              <a:ext cx="720000" cy="1044000"/>
              <a:chOff x="10124400" y="5696400"/>
              <a:chExt cx="720000" cy="1044000"/>
            </a:xfrm>
          </p:grpSpPr>
          <p:sp>
            <p:nvSpPr>
              <p:cNvPr id="303" name="矩形 302">
                <a:extLst>
                  <a:ext uri="{FF2B5EF4-FFF2-40B4-BE49-F238E27FC236}">
                    <a16:creationId xmlns:a16="http://schemas.microsoft.com/office/drawing/2014/main" id="{7AF9D53B-42A5-8F86-4604-E731CECC6610}"/>
                  </a:ext>
                </a:extLst>
              </p:cNvPr>
              <p:cNvSpPr/>
              <p:nvPr/>
            </p:nvSpPr>
            <p:spPr>
              <a:xfrm>
                <a:off x="10394400" y="6416400"/>
                <a:ext cx="126000" cy="144000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04" name="直接连接符 303">
                <a:extLst>
                  <a:ext uri="{FF2B5EF4-FFF2-40B4-BE49-F238E27FC236}">
                    <a16:creationId xmlns:a16="http://schemas.microsoft.com/office/drawing/2014/main" id="{EB405C73-C534-A397-EDF5-A8FE90D75A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94400" y="6380400"/>
                <a:ext cx="0" cy="2160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直接连接符 304">
                <a:extLst>
                  <a:ext uri="{FF2B5EF4-FFF2-40B4-BE49-F238E27FC236}">
                    <a16:creationId xmlns:a16="http://schemas.microsoft.com/office/drawing/2014/main" id="{91519139-DE24-BAAF-398E-A48A81F997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0400" y="6236400"/>
                <a:ext cx="0" cy="504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6" name="文本框 305">
                    <a:extLst>
                      <a:ext uri="{FF2B5EF4-FFF2-40B4-BE49-F238E27FC236}">
                        <a16:creationId xmlns:a16="http://schemas.microsoft.com/office/drawing/2014/main" id="{9CA84A78-8FD5-A40B-03FD-947D04ED1A09}"/>
                      </a:ext>
                    </a:extLst>
                  </p:cNvPr>
                  <p:cNvSpPr txBox="1"/>
                  <p:nvPr/>
                </p:nvSpPr>
                <p:spPr>
                  <a:xfrm>
                    <a:off x="10124400" y="5696400"/>
                    <a:ext cx="720000" cy="54000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800" i="1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800" b="0" i="0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EE</m:t>
                              </m:r>
                            </m:sub>
                          </m:sSub>
                        </m:oMath>
                      </m:oMathPara>
                    </a14:m>
                    <a:endParaRPr dirty="0"/>
                  </a:p>
                </p:txBody>
              </p:sp>
            </mc:Choice>
            <mc:Fallback xmlns="">
              <p:sp>
                <p:nvSpPr>
                  <p:cNvPr id="183" name="文本框 182">
                    <a:extLst>
                      <a:ext uri="{FF2B5EF4-FFF2-40B4-BE49-F238E27FC236}">
                        <a16:creationId xmlns:a16="http://schemas.microsoft.com/office/drawing/2014/main" id="{A7236175-DCD8-4EB6-C900-F4FE059D0D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24400" y="5696400"/>
                    <a:ext cx="720000" cy="54000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文本框 291">
                  <a:extLst>
                    <a:ext uri="{FF2B5EF4-FFF2-40B4-BE49-F238E27FC236}">
                      <a16:creationId xmlns:a16="http://schemas.microsoft.com/office/drawing/2014/main" id="{ACA9B9FE-E827-CD34-CD85-692A4787A6EE}"/>
                    </a:ext>
                  </a:extLst>
                </p:cNvPr>
                <p:cNvSpPr txBox="1"/>
                <p:nvPr/>
              </p:nvSpPr>
              <p:spPr>
                <a:xfrm>
                  <a:off x="6966000" y="5652000"/>
                  <a:ext cx="504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292" name="文本框 291">
                  <a:extLst>
                    <a:ext uri="{FF2B5EF4-FFF2-40B4-BE49-F238E27FC236}">
                      <a16:creationId xmlns:a16="http://schemas.microsoft.com/office/drawing/2014/main" id="{C6924D4E-07EE-CE2E-56F0-200265B0B5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6000" y="5652000"/>
                  <a:ext cx="504000" cy="540000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3" name="直接箭头连接符 292">
              <a:extLst>
                <a:ext uri="{FF2B5EF4-FFF2-40B4-BE49-F238E27FC236}">
                  <a16:creationId xmlns:a16="http://schemas.microsoft.com/office/drawing/2014/main" id="{07013C91-32DC-9405-BCC8-D040CCA85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6000" y="5652000"/>
              <a:ext cx="0" cy="54000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椭圆 293">
              <a:extLst>
                <a:ext uri="{FF2B5EF4-FFF2-40B4-BE49-F238E27FC236}">
                  <a16:creationId xmlns:a16="http://schemas.microsoft.com/office/drawing/2014/main" id="{5CF566FD-F454-D466-86BC-F8DE3BD0CB23}"/>
                </a:ext>
              </a:extLst>
            </p:cNvPr>
            <p:cNvSpPr/>
            <p:nvPr/>
          </p:nvSpPr>
          <p:spPr>
            <a:xfrm>
              <a:off x="8064000" y="36396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5" name="直接箭头连接符 294">
              <a:extLst>
                <a:ext uri="{FF2B5EF4-FFF2-40B4-BE49-F238E27FC236}">
                  <a16:creationId xmlns:a16="http://schemas.microsoft.com/office/drawing/2014/main" id="{137D5E3D-2080-9268-AF69-CB98CB7E6166}"/>
                </a:ext>
              </a:extLst>
            </p:cNvPr>
            <p:cNvCxnSpPr>
              <a:cxnSpLocks/>
            </p:cNvCxnSpPr>
            <p:nvPr/>
          </p:nvCxnSpPr>
          <p:spPr>
            <a:xfrm>
              <a:off x="8064000" y="3693600"/>
              <a:ext cx="864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6" name="椭圆 295">
              <a:extLst>
                <a:ext uri="{FF2B5EF4-FFF2-40B4-BE49-F238E27FC236}">
                  <a16:creationId xmlns:a16="http://schemas.microsoft.com/office/drawing/2014/main" id="{73E54B93-FB79-7640-3515-F5A754080BE0}"/>
                </a:ext>
              </a:extLst>
            </p:cNvPr>
            <p:cNvSpPr/>
            <p:nvPr/>
          </p:nvSpPr>
          <p:spPr>
            <a:xfrm>
              <a:off x="8064000" y="37692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7" name="椭圆 296">
              <a:extLst>
                <a:ext uri="{FF2B5EF4-FFF2-40B4-BE49-F238E27FC236}">
                  <a16:creationId xmlns:a16="http://schemas.microsoft.com/office/drawing/2014/main" id="{668D8A95-722B-577C-87DD-14B4FD3D3830}"/>
                </a:ext>
              </a:extLst>
            </p:cNvPr>
            <p:cNvSpPr/>
            <p:nvPr/>
          </p:nvSpPr>
          <p:spPr>
            <a:xfrm>
              <a:off x="8064000" y="38988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椭圆 297">
              <a:extLst>
                <a:ext uri="{FF2B5EF4-FFF2-40B4-BE49-F238E27FC236}">
                  <a16:creationId xmlns:a16="http://schemas.microsoft.com/office/drawing/2014/main" id="{5D373590-B959-47B9-2250-60E41CCEF467}"/>
                </a:ext>
              </a:extLst>
            </p:cNvPr>
            <p:cNvSpPr/>
            <p:nvPr/>
          </p:nvSpPr>
          <p:spPr>
            <a:xfrm>
              <a:off x="8064000" y="40284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9" name="直接箭头连接符 298">
              <a:extLst>
                <a:ext uri="{FF2B5EF4-FFF2-40B4-BE49-F238E27FC236}">
                  <a16:creationId xmlns:a16="http://schemas.microsoft.com/office/drawing/2014/main" id="{3DD4B3DD-3B3F-B929-53BB-20F0E6A06D8E}"/>
                </a:ext>
              </a:extLst>
            </p:cNvPr>
            <p:cNvCxnSpPr>
              <a:cxnSpLocks/>
            </p:cNvCxnSpPr>
            <p:nvPr/>
          </p:nvCxnSpPr>
          <p:spPr>
            <a:xfrm>
              <a:off x="8064000" y="3823200"/>
              <a:ext cx="864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接箭头连接符 299">
              <a:extLst>
                <a:ext uri="{FF2B5EF4-FFF2-40B4-BE49-F238E27FC236}">
                  <a16:creationId xmlns:a16="http://schemas.microsoft.com/office/drawing/2014/main" id="{54127EB3-8142-F362-75F6-709D57B36C6E}"/>
                </a:ext>
              </a:extLst>
            </p:cNvPr>
            <p:cNvCxnSpPr>
              <a:cxnSpLocks/>
            </p:cNvCxnSpPr>
            <p:nvPr/>
          </p:nvCxnSpPr>
          <p:spPr>
            <a:xfrm>
              <a:off x="8064000" y="3952800"/>
              <a:ext cx="864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直接箭头连接符 300">
              <a:extLst>
                <a:ext uri="{FF2B5EF4-FFF2-40B4-BE49-F238E27FC236}">
                  <a16:creationId xmlns:a16="http://schemas.microsoft.com/office/drawing/2014/main" id="{698DE478-9003-7B5A-EB70-328EFD51DEDA}"/>
                </a:ext>
              </a:extLst>
            </p:cNvPr>
            <p:cNvCxnSpPr>
              <a:cxnSpLocks/>
            </p:cNvCxnSpPr>
            <p:nvPr/>
          </p:nvCxnSpPr>
          <p:spPr>
            <a:xfrm>
              <a:off x="8064000" y="4082400"/>
              <a:ext cx="864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2" name="椭圆 301">
              <a:extLst>
                <a:ext uri="{FF2B5EF4-FFF2-40B4-BE49-F238E27FC236}">
                  <a16:creationId xmlns:a16="http://schemas.microsoft.com/office/drawing/2014/main" id="{D638CCE6-F33D-92FA-12EE-3AFEA9AE4200}"/>
                </a:ext>
              </a:extLst>
            </p:cNvPr>
            <p:cNvSpPr/>
            <p:nvPr/>
          </p:nvSpPr>
          <p:spPr>
            <a:xfrm>
              <a:off x="9090000" y="6282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D3E986BA-0821-337C-7E85-09605FDF916A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2880000"/>
            <a:ext cx="2988000" cy="237639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984675A3-F9FE-1B38-0FE5-AA179FD61A65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143" y="4320000"/>
            <a:ext cx="2988000" cy="2395070"/>
          </a:xfrm>
          <a:prstGeom prst="rect">
            <a:avLst/>
          </a:prstGeom>
        </p:spPr>
      </p:pic>
      <p:sp>
        <p:nvSpPr>
          <p:cNvPr id="81" name="文本框 80">
            <a:extLst>
              <a:ext uri="{FF2B5EF4-FFF2-40B4-BE49-F238E27FC236}">
                <a16:creationId xmlns:a16="http://schemas.microsoft.com/office/drawing/2014/main" id="{61C2BDFC-8F50-F883-0867-E23D70A824ED}"/>
              </a:ext>
            </a:extLst>
          </p:cNvPr>
          <p:cNvSpPr txBox="1"/>
          <p:nvPr/>
        </p:nvSpPr>
        <p:spPr>
          <a:xfrm>
            <a:off x="2737603" y="2520000"/>
            <a:ext cx="900000" cy="36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集电极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1B9E4BD8-7521-9B44-CD68-941F7B8DE9BB}"/>
              </a:ext>
            </a:extLst>
          </p:cNvPr>
          <p:cNvSpPr txBox="1"/>
          <p:nvPr/>
        </p:nvSpPr>
        <p:spPr>
          <a:xfrm>
            <a:off x="5400000" y="3960000"/>
            <a:ext cx="900000" cy="36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集电极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D3EFB981-8069-0D31-6C6E-CDE1D82635DF}"/>
              </a:ext>
            </a:extLst>
          </p:cNvPr>
          <p:cNvSpPr txBox="1"/>
          <p:nvPr/>
        </p:nvSpPr>
        <p:spPr>
          <a:xfrm>
            <a:off x="576000" y="2736000"/>
            <a:ext cx="720000" cy="36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基极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7280E421-5DE6-9AE4-7C98-F5D9CBFB5F68}"/>
              </a:ext>
            </a:extLst>
          </p:cNvPr>
          <p:cNvSpPr txBox="1"/>
          <p:nvPr/>
        </p:nvSpPr>
        <p:spPr>
          <a:xfrm>
            <a:off x="3312000" y="4320000"/>
            <a:ext cx="720000" cy="36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基极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2A58A60F-89D6-C36D-849E-A6E5845B66BC}"/>
              </a:ext>
            </a:extLst>
          </p:cNvPr>
          <p:cNvSpPr txBox="1"/>
          <p:nvPr/>
        </p:nvSpPr>
        <p:spPr>
          <a:xfrm>
            <a:off x="720000" y="5040000"/>
            <a:ext cx="9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发射极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405F09A7-48B8-051D-12DE-AF1B196D2E67}"/>
              </a:ext>
            </a:extLst>
          </p:cNvPr>
          <p:cNvSpPr txBox="1"/>
          <p:nvPr/>
        </p:nvSpPr>
        <p:spPr>
          <a:xfrm>
            <a:off x="3204000" y="6408000"/>
            <a:ext cx="9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发射极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675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CFE97-FA5F-C71B-1C94-05F1B7F15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CAF57B14-9A8B-6506-365E-8274B8F859D9}"/>
              </a:ext>
            </a:extLst>
          </p:cNvPr>
          <p:cNvSpPr txBox="1"/>
          <p:nvPr/>
        </p:nvSpPr>
        <p:spPr>
          <a:xfrm>
            <a:off x="360000" y="827142"/>
            <a:ext cx="5419261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BJT 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的电流关系：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75EE690A-9F14-92FA-F09B-64BF85AAB752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5A7647F2-F357-FEDD-675D-01392946BEF4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136" name="箭头: 五边形 135">
                <a:extLst>
                  <a:ext uri="{FF2B5EF4-FFF2-40B4-BE49-F238E27FC236}">
                    <a16:creationId xmlns:a16="http://schemas.microsoft.com/office/drawing/2014/main" id="{07AC072C-CCE6-EF80-17BB-5A5B50C0E2B7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7" name="箭头: V 形 136">
                <a:extLst>
                  <a:ext uri="{FF2B5EF4-FFF2-40B4-BE49-F238E27FC236}">
                    <a16:creationId xmlns:a16="http://schemas.microsoft.com/office/drawing/2014/main" id="{36D221F6-572B-A5D7-9E39-4A3CE477E83E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5" name="灯片编号占位符 3">
              <a:extLst>
                <a:ext uri="{FF2B5EF4-FFF2-40B4-BE49-F238E27FC236}">
                  <a16:creationId xmlns:a16="http://schemas.microsoft.com/office/drawing/2014/main" id="{A2EEBF4E-520B-87C8-68B4-4409B8BE01BF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12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EFBF445E-543F-C247-B91B-6AB3014416E4}"/>
                  </a:ext>
                </a:extLst>
              </p:cNvPr>
              <p:cNvSpPr txBox="1"/>
              <p:nvPr/>
            </p:nvSpPr>
            <p:spPr>
              <a:xfrm>
                <a:off x="360000" y="1440000"/>
                <a:ext cx="5655207" cy="1032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  <m:r>
                      <a:rPr kumimoji="1" lang="en-US" altLang="zh-CN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kumimoji="1" lang="zh-CN" altLang="en-US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𝛼</m:t>
                    </m:r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  <m:r>
                      <a:rPr kumimoji="1" lang="en-US" altLang="zh-CN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kumimoji="1" lang="zh-CN" altLang="en-US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𝛽</m:t>
                    </m:r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1" lang="en-US" altLang="zh-CN" sz="2400" dirty="0">
                    <a:solidFill>
                      <a:srgbClr val="00206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</m:sub>
                    </m:sSub>
                    <m:r>
                      <a:rPr kumimoji="1" lang="en-US" altLang="zh-CN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kumimoji="1" lang="en-US" altLang="zh-CN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(1+</m:t>
                    </m:r>
                    <m:r>
                      <a:rPr kumimoji="1" lang="zh-CN" altLang="en-US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𝛽</m:t>
                    </m:r>
                    <m:r>
                      <a:rPr kumimoji="1" lang="en-US" altLang="zh-CN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kumimoji="1" lang="zh-CN" altLang="en-US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𝛽</m:t>
                    </m:r>
                    <m:r>
                      <a:rPr kumimoji="1" lang="en-US" altLang="zh-CN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kumimoji="1" lang="zh-CN" altLang="en-US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𝛼</m:t>
                        </m:r>
                      </m:num>
                      <m:den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1−</m:t>
                        </m:r>
                        <m:r>
                          <a:rPr kumimoji="1" lang="zh-CN" altLang="en-US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𝛼</m:t>
                        </m:r>
                      </m:den>
                    </m:f>
                  </m:oMath>
                </a14:m>
                <a:r>
                  <a:rPr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zh-CN" altLang="en-US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𝛼</m:t>
                    </m:r>
                    <m:r>
                      <a:rPr kumimoji="1" lang="en-US" altLang="zh-CN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&lt;1</m:t>
                    </m:r>
                  </m:oMath>
                </a14:m>
                <a:r>
                  <a:rPr lang="en-US" altLang="zh-CN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但接近 </a:t>
                </a:r>
                <a:r>
                  <a:rPr lang="en-US" altLang="zh-CN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zh-CN" altLang="en-US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𝛽</m:t>
                    </m:r>
                  </m:oMath>
                </a14:m>
                <a:r>
                  <a:rPr lang="en-US" altLang="zh-CN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远大于 </a:t>
                </a:r>
                <a:r>
                  <a:rPr lang="en-US" altLang="zh-CN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B170D655-1C41-6FE0-6E96-F98C961A9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440000"/>
                <a:ext cx="5655207" cy="1032847"/>
              </a:xfrm>
              <a:prstGeom prst="rect">
                <a:avLst/>
              </a:prstGeom>
              <a:blipFill>
                <a:blip r:embed="rId3"/>
                <a:stretch>
                  <a:fillRect l="-216" t="-5294" b="-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文本框 234">
                <a:extLst>
                  <a:ext uri="{FF2B5EF4-FFF2-40B4-BE49-F238E27FC236}">
                    <a16:creationId xmlns:a16="http://schemas.microsoft.com/office/drawing/2014/main" id="{DF07F56F-E71B-AFC6-AEF8-07553D6D8E98}"/>
                  </a:ext>
                </a:extLst>
              </p:cNvPr>
              <p:cNvSpPr txBox="1"/>
              <p:nvPr/>
            </p:nvSpPr>
            <p:spPr>
              <a:xfrm>
                <a:off x="10241521" y="941580"/>
                <a:ext cx="19940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远大于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35" name="文本框 234">
                <a:extLst>
                  <a:ext uri="{FF2B5EF4-FFF2-40B4-BE49-F238E27FC236}">
                    <a16:creationId xmlns:a16="http://schemas.microsoft.com/office/drawing/2014/main" id="{B77FF8F6-A093-7515-7792-051AF2F7B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521" y="941580"/>
                <a:ext cx="1994021" cy="461665"/>
              </a:xfrm>
              <a:prstGeom prst="rect">
                <a:avLst/>
              </a:prstGeom>
              <a:blipFill>
                <a:blip r:embed="rId20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D3AD9EF-90E6-D574-24BD-FF8BAC87502F}"/>
                  </a:ext>
                </a:extLst>
              </p:cNvPr>
              <p:cNvSpPr txBox="1"/>
              <p:nvPr/>
            </p:nvSpPr>
            <p:spPr>
              <a:xfrm>
                <a:off x="7668000" y="594172"/>
                <a:ext cx="2931434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</m:sub>
                      </m:sSub>
                      <m:r>
                        <a:rPr kumimoji="1" lang="en-US" altLang="zh-CN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N</m:t>
                          </m:r>
                        </m:sub>
                      </m:sSub>
                      <m:r>
                        <a:rPr kumimoji="1" lang="en-US" altLang="zh-CN" sz="24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BO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B</m:t>
                          </m:r>
                        </m:sub>
                      </m:sSub>
                      <m:r>
                        <a:rPr kumimoji="1" lang="en-US" altLang="zh-CN" sz="24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BN</m:t>
                          </m:r>
                        </m:sub>
                      </m:sSub>
                      <m:r>
                        <a:rPr kumimoji="1" lang="en-US" altLang="zh-CN" sz="24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CBO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EN</m:t>
                          </m:r>
                        </m:sub>
                      </m:sSub>
                      <m:r>
                        <a:rPr kumimoji="1" lang="en-US" altLang="zh-CN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N</m:t>
                          </m:r>
                        </m:sub>
                      </m:sSub>
                      <m:r>
                        <a:rPr kumimoji="1" lang="en-US" altLang="zh-CN" sz="24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BN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</m:sub>
                    </m:sSub>
                    <m:r>
                      <a:rPr kumimoji="1" lang="en-US" altLang="zh-CN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</m:sub>
                    </m:sSub>
                    <m:r>
                      <a:rPr kumimoji="1" lang="en-US" altLang="zh-CN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EP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</m:sub>
                    </m:sSub>
                    <m:r>
                      <a:rPr kumimoji="1" lang="en-US" altLang="zh-CN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sub>
                    </m:sSub>
                    <m:r>
                      <a:rPr kumimoji="1" lang="en-US" altLang="zh-CN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87AFA2B-75D3-0994-768D-37C4DA2D1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000" y="594172"/>
                <a:ext cx="2931434" cy="224676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C4EF90-7363-8894-B319-0274AAF74A40}"/>
                  </a:ext>
                </a:extLst>
              </p:cNvPr>
              <p:cNvSpPr txBox="1"/>
              <p:nvPr/>
            </p:nvSpPr>
            <p:spPr>
              <a:xfrm>
                <a:off x="10351365" y="1985617"/>
                <a:ext cx="16239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EP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可忽略</a:t>
                </a:r>
                <a:endParaRPr lang="en-US" altLang="zh-CN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C9F9811-B303-BB12-C0BC-D99F2261D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365" y="1985617"/>
                <a:ext cx="1623990" cy="461665"/>
              </a:xfrm>
              <a:prstGeom prst="rect">
                <a:avLst/>
              </a:prstGeom>
              <a:blipFill>
                <a:blip r:embed="rId21"/>
                <a:stretch>
                  <a:fillRect t="-10667" r="-488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343897EC-35B0-4AE4-1BA3-A3CF03C7D850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双极结型三极管 </a:t>
            </a:r>
            <a:r>
              <a:rPr lang="en-US" altLang="zh-CN" sz="3000" dirty="0"/>
              <a:t>—— </a:t>
            </a:r>
            <a:r>
              <a:rPr lang="zh-CN" altLang="en-US" sz="3000" dirty="0">
                <a:solidFill>
                  <a:srgbClr val="FFFF00"/>
                </a:solidFill>
              </a:rPr>
              <a:t>放大状态下的工作原理</a:t>
            </a:r>
            <a:endParaRPr lang="en-US" altLang="zh-CN" sz="3000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5EB70997-F1F6-FA1B-0395-542561C3D8D6}"/>
              </a:ext>
            </a:extLst>
          </p:cNvPr>
          <p:cNvSpPr txBox="1"/>
          <p:nvPr/>
        </p:nvSpPr>
        <p:spPr>
          <a:xfrm>
            <a:off x="4032000" y="2916000"/>
            <a:ext cx="1656000" cy="43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基极无连接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5C7E9C18-15EA-6CFC-E8FD-2EF7F77D38DB}"/>
              </a:ext>
            </a:extLst>
          </p:cNvPr>
          <p:cNvSpPr/>
          <p:nvPr/>
        </p:nvSpPr>
        <p:spPr>
          <a:xfrm>
            <a:off x="3528000" y="2952000"/>
            <a:ext cx="360000" cy="360000"/>
          </a:xfrm>
          <a:prstGeom prst="rightArrow">
            <a:avLst>
              <a:gd name="adj1" fmla="val 52457"/>
              <a:gd name="adj2" fmla="val 40787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7476E18A-8E18-37BE-C44E-FA8160C930DA}"/>
              </a:ext>
            </a:extLst>
          </p:cNvPr>
          <p:cNvSpPr txBox="1"/>
          <p:nvPr/>
        </p:nvSpPr>
        <p:spPr>
          <a:xfrm>
            <a:off x="4032000" y="5868000"/>
            <a:ext cx="162000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集电结反偏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发射结正偏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箭头: 右 170">
            <a:extLst>
              <a:ext uri="{FF2B5EF4-FFF2-40B4-BE49-F238E27FC236}">
                <a16:creationId xmlns:a16="http://schemas.microsoft.com/office/drawing/2014/main" id="{2ADCEE0F-8D18-38DB-4601-8FE76FD3875F}"/>
              </a:ext>
            </a:extLst>
          </p:cNvPr>
          <p:cNvSpPr/>
          <p:nvPr/>
        </p:nvSpPr>
        <p:spPr>
          <a:xfrm flipH="1">
            <a:off x="2520000" y="4428000"/>
            <a:ext cx="360000" cy="360000"/>
          </a:xfrm>
          <a:prstGeom prst="rightArrow">
            <a:avLst>
              <a:gd name="adj1" fmla="val 52457"/>
              <a:gd name="adj2" fmla="val 40787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D2606E82-0F46-23DD-BC63-5CB21AF4FD2F}"/>
              </a:ext>
            </a:extLst>
          </p:cNvPr>
          <p:cNvSpPr txBox="1"/>
          <p:nvPr/>
        </p:nvSpPr>
        <p:spPr>
          <a:xfrm>
            <a:off x="540000" y="4392000"/>
            <a:ext cx="1800000" cy="43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仅集电结反偏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9" name="箭头: 右 238">
            <a:extLst>
              <a:ext uri="{FF2B5EF4-FFF2-40B4-BE49-F238E27FC236}">
                <a16:creationId xmlns:a16="http://schemas.microsoft.com/office/drawing/2014/main" id="{15E9FEE8-EAD9-45A4-E17B-B49A65B9A92D}"/>
              </a:ext>
            </a:extLst>
          </p:cNvPr>
          <p:cNvSpPr/>
          <p:nvPr/>
        </p:nvSpPr>
        <p:spPr>
          <a:xfrm>
            <a:off x="3528000" y="6048000"/>
            <a:ext cx="360000" cy="360000"/>
          </a:xfrm>
          <a:prstGeom prst="rightArrow">
            <a:avLst>
              <a:gd name="adj1" fmla="val 52457"/>
              <a:gd name="adj2" fmla="val 40787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9931F5E-A6C6-182D-6575-6DCB381CA2AD}"/>
              </a:ext>
            </a:extLst>
          </p:cNvPr>
          <p:cNvGrpSpPr/>
          <p:nvPr/>
        </p:nvGrpSpPr>
        <p:grpSpPr>
          <a:xfrm>
            <a:off x="360000" y="2448000"/>
            <a:ext cx="2808000" cy="1728000"/>
            <a:chOff x="360000" y="2412000"/>
            <a:chExt cx="2808000" cy="172800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4CE1749-924A-ED70-ED95-967ADAD65163}"/>
                </a:ext>
              </a:extLst>
            </p:cNvPr>
            <p:cNvSpPr txBox="1"/>
            <p:nvPr/>
          </p:nvSpPr>
          <p:spPr>
            <a:xfrm>
              <a:off x="360000" y="2700000"/>
              <a:ext cx="396000" cy="936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发射极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4978F58-ABFE-5F8E-7961-76B9405DC2EA}"/>
                </a:ext>
              </a:extLst>
            </p:cNvPr>
            <p:cNvSpPr txBox="1"/>
            <p:nvPr/>
          </p:nvSpPr>
          <p:spPr>
            <a:xfrm>
              <a:off x="2772000" y="2700458"/>
              <a:ext cx="396000" cy="936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集电极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426A581-3F4E-4748-C8F7-D1A2463C59DB}"/>
                </a:ext>
              </a:extLst>
            </p:cNvPr>
            <p:cNvSpPr txBox="1"/>
            <p:nvPr/>
          </p:nvSpPr>
          <p:spPr>
            <a:xfrm>
              <a:off x="900000" y="3780000"/>
              <a:ext cx="720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基极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578C7086-9539-221A-6C49-EADBE3BB81ED}"/>
                </a:ext>
              </a:extLst>
            </p:cNvPr>
            <p:cNvGrpSpPr/>
            <p:nvPr/>
          </p:nvGrpSpPr>
          <p:grpSpPr>
            <a:xfrm>
              <a:off x="1476000" y="2952000"/>
              <a:ext cx="432000" cy="648000"/>
              <a:chOff x="1404000" y="2484000"/>
              <a:chExt cx="432000" cy="648000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BF02710-3AEF-F629-F4A4-9555DC51BC53}"/>
                  </a:ext>
                </a:extLst>
              </p:cNvPr>
              <p:cNvSpPr/>
              <p:nvPr/>
            </p:nvSpPr>
            <p:spPr>
              <a:xfrm>
                <a:off x="1404000" y="2952000"/>
                <a:ext cx="432000" cy="180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3252510-83AC-50F0-2B7D-62C8CF8C8CD0}"/>
                  </a:ext>
                </a:extLst>
              </p:cNvPr>
              <p:cNvSpPr/>
              <p:nvPr/>
            </p:nvSpPr>
            <p:spPr>
              <a:xfrm>
                <a:off x="1656000" y="2484000"/>
                <a:ext cx="180000" cy="540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D1017F4-BBC7-31C6-018D-AB64F180D08A}"/>
                </a:ext>
              </a:extLst>
            </p:cNvPr>
            <p:cNvSpPr/>
            <p:nvPr/>
          </p:nvSpPr>
          <p:spPr>
            <a:xfrm>
              <a:off x="720000" y="2880000"/>
              <a:ext cx="936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B1D0DCC-905A-07DC-CB44-52BD7C6BF797}"/>
                </a:ext>
              </a:extLst>
            </p:cNvPr>
            <p:cNvSpPr/>
            <p:nvPr/>
          </p:nvSpPr>
          <p:spPr>
            <a:xfrm>
              <a:off x="1872000" y="2880000"/>
              <a:ext cx="936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2FED086-2BF4-45C1-E3B9-916A1761E471}"/>
                </a:ext>
              </a:extLst>
            </p:cNvPr>
            <p:cNvSpPr/>
            <p:nvPr/>
          </p:nvSpPr>
          <p:spPr>
            <a:xfrm>
              <a:off x="1584000" y="2412000"/>
              <a:ext cx="72000" cy="5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A4C9883-4E36-2482-694C-DBECAF2645A6}"/>
                </a:ext>
              </a:extLst>
            </p:cNvPr>
            <p:cNvSpPr/>
            <p:nvPr/>
          </p:nvSpPr>
          <p:spPr>
            <a:xfrm>
              <a:off x="1836000" y="2412000"/>
              <a:ext cx="72000" cy="5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937D445-BE5C-B064-2B4D-570B8730E25D}"/>
                </a:ext>
              </a:extLst>
            </p:cNvPr>
            <p:cNvSpPr/>
            <p:nvPr/>
          </p:nvSpPr>
          <p:spPr>
            <a:xfrm>
              <a:off x="1584000" y="2412000"/>
              <a:ext cx="324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99EEC5D-B692-65A7-68EE-96E1CEB2F7F2}"/>
                </a:ext>
              </a:extLst>
            </p:cNvPr>
            <p:cNvSpPr/>
            <p:nvPr/>
          </p:nvSpPr>
          <p:spPr>
            <a:xfrm>
              <a:off x="720000" y="3456000"/>
              <a:ext cx="648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57C9834-6A60-ECA4-1A79-2C6046DB4AE8}"/>
                </a:ext>
              </a:extLst>
            </p:cNvPr>
            <p:cNvSpPr/>
            <p:nvPr/>
          </p:nvSpPr>
          <p:spPr>
            <a:xfrm>
              <a:off x="1944000" y="3456000"/>
              <a:ext cx="864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DCFC7A5-6735-45BD-E34C-427988150C05}"/>
                </a:ext>
              </a:extLst>
            </p:cNvPr>
            <p:cNvSpPr/>
            <p:nvPr/>
          </p:nvSpPr>
          <p:spPr>
            <a:xfrm>
              <a:off x="1332000" y="3456000"/>
              <a:ext cx="72000" cy="21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D2D9510-99F5-BB12-5A18-187F106B2B4F}"/>
                </a:ext>
              </a:extLst>
            </p:cNvPr>
            <p:cNvSpPr/>
            <p:nvPr/>
          </p:nvSpPr>
          <p:spPr>
            <a:xfrm>
              <a:off x="1368000" y="3600000"/>
              <a:ext cx="25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B7D8EF0-B832-864D-A1CB-705BBDC4B714}"/>
                </a:ext>
              </a:extLst>
            </p:cNvPr>
            <p:cNvSpPr/>
            <p:nvPr/>
          </p:nvSpPr>
          <p:spPr>
            <a:xfrm>
              <a:off x="1908000" y="3456000"/>
              <a:ext cx="72000" cy="68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C0240DC-9F89-FBE0-7E58-53EF76B91759}"/>
                </a:ext>
              </a:extLst>
            </p:cNvPr>
            <p:cNvSpPr/>
            <p:nvPr/>
          </p:nvSpPr>
          <p:spPr>
            <a:xfrm>
              <a:off x="1584000" y="3600000"/>
              <a:ext cx="72000" cy="5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F6B626C0-172B-2360-085A-AAFEF38126FB}"/>
              </a:ext>
            </a:extLst>
          </p:cNvPr>
          <p:cNvGrpSpPr/>
          <p:nvPr/>
        </p:nvGrpSpPr>
        <p:grpSpPr>
          <a:xfrm>
            <a:off x="3240000" y="3780000"/>
            <a:ext cx="2808000" cy="1728000"/>
            <a:chOff x="3168000" y="3780000"/>
            <a:chExt cx="2808000" cy="1728000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CC46A8E8-ED27-2DC6-68FA-F27EF9F69A45}"/>
                </a:ext>
              </a:extLst>
            </p:cNvPr>
            <p:cNvSpPr txBox="1"/>
            <p:nvPr/>
          </p:nvSpPr>
          <p:spPr>
            <a:xfrm>
              <a:off x="3168000" y="4068000"/>
              <a:ext cx="396000" cy="936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发射极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373F6D2F-D306-3B6F-2239-22176EBEF9FE}"/>
                </a:ext>
              </a:extLst>
            </p:cNvPr>
            <p:cNvSpPr txBox="1"/>
            <p:nvPr/>
          </p:nvSpPr>
          <p:spPr>
            <a:xfrm>
              <a:off x="5580000" y="4068458"/>
              <a:ext cx="396000" cy="936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集电极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5C605531-8524-D757-1277-F2ACC8531CD0}"/>
                </a:ext>
              </a:extLst>
            </p:cNvPr>
            <p:cNvSpPr txBox="1"/>
            <p:nvPr/>
          </p:nvSpPr>
          <p:spPr>
            <a:xfrm>
              <a:off x="3708000" y="5148000"/>
              <a:ext cx="720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基极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85525619-F02E-C182-FD1F-6A2780E2F88F}"/>
                </a:ext>
              </a:extLst>
            </p:cNvPr>
            <p:cNvGrpSpPr/>
            <p:nvPr/>
          </p:nvGrpSpPr>
          <p:grpSpPr>
            <a:xfrm>
              <a:off x="4212000" y="4320000"/>
              <a:ext cx="432000" cy="648000"/>
              <a:chOff x="1404000" y="2484000"/>
              <a:chExt cx="432000" cy="648000"/>
            </a:xfrm>
          </p:grpSpPr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7A18C98A-A359-6B70-C9A9-3AB01F8BA72C}"/>
                  </a:ext>
                </a:extLst>
              </p:cNvPr>
              <p:cNvSpPr/>
              <p:nvPr/>
            </p:nvSpPr>
            <p:spPr>
              <a:xfrm>
                <a:off x="1404000" y="2952000"/>
                <a:ext cx="432000" cy="180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DC425601-D527-B1FD-7D0A-B06460B85D33}"/>
                  </a:ext>
                </a:extLst>
              </p:cNvPr>
              <p:cNvSpPr/>
              <p:nvPr/>
            </p:nvSpPr>
            <p:spPr>
              <a:xfrm>
                <a:off x="1656000" y="2484000"/>
                <a:ext cx="180000" cy="540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95889483-5366-6323-DD3F-21CDA6D67F63}"/>
                </a:ext>
              </a:extLst>
            </p:cNvPr>
            <p:cNvSpPr/>
            <p:nvPr/>
          </p:nvSpPr>
          <p:spPr>
            <a:xfrm>
              <a:off x="3528000" y="4248000"/>
              <a:ext cx="936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534D3AA-8F99-F087-3B4E-CC9F19E72097}"/>
                </a:ext>
              </a:extLst>
            </p:cNvPr>
            <p:cNvSpPr/>
            <p:nvPr/>
          </p:nvSpPr>
          <p:spPr>
            <a:xfrm>
              <a:off x="4680000" y="4248000"/>
              <a:ext cx="936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6FF9CC4-4994-94ED-A7E8-6C42193E40EB}"/>
                </a:ext>
              </a:extLst>
            </p:cNvPr>
            <p:cNvSpPr/>
            <p:nvPr/>
          </p:nvSpPr>
          <p:spPr>
            <a:xfrm>
              <a:off x="4392000" y="3780000"/>
              <a:ext cx="72000" cy="5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EC58368-C6E7-5811-9586-ADACCB1D80CB}"/>
                </a:ext>
              </a:extLst>
            </p:cNvPr>
            <p:cNvSpPr/>
            <p:nvPr/>
          </p:nvSpPr>
          <p:spPr>
            <a:xfrm>
              <a:off x="4644000" y="3780000"/>
              <a:ext cx="72000" cy="5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087D78B8-9AD1-3435-4467-72C745B035BB}"/>
                </a:ext>
              </a:extLst>
            </p:cNvPr>
            <p:cNvSpPr/>
            <p:nvPr/>
          </p:nvSpPr>
          <p:spPr>
            <a:xfrm>
              <a:off x="4392000" y="3780000"/>
              <a:ext cx="324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D6F35FAF-FE52-B211-3739-FA85A8AE6DE4}"/>
                </a:ext>
              </a:extLst>
            </p:cNvPr>
            <p:cNvSpPr/>
            <p:nvPr/>
          </p:nvSpPr>
          <p:spPr>
            <a:xfrm>
              <a:off x="3528000" y="4824000"/>
              <a:ext cx="648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F7BEEF38-C698-D778-A54C-EB3283DD522F}"/>
                </a:ext>
              </a:extLst>
            </p:cNvPr>
            <p:cNvSpPr/>
            <p:nvPr/>
          </p:nvSpPr>
          <p:spPr>
            <a:xfrm>
              <a:off x="4752000" y="4824000"/>
              <a:ext cx="864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12C0C465-5011-9408-5A94-02EDA444242D}"/>
                </a:ext>
              </a:extLst>
            </p:cNvPr>
            <p:cNvSpPr/>
            <p:nvPr/>
          </p:nvSpPr>
          <p:spPr>
            <a:xfrm>
              <a:off x="4140000" y="4824000"/>
              <a:ext cx="72000" cy="21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9EF2EFFF-356A-4C99-C097-69C7A1282255}"/>
                </a:ext>
              </a:extLst>
            </p:cNvPr>
            <p:cNvSpPr/>
            <p:nvPr/>
          </p:nvSpPr>
          <p:spPr>
            <a:xfrm>
              <a:off x="4176000" y="4968000"/>
              <a:ext cx="25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FE0BF0E2-8519-AD9A-2B95-C0BCBF16E521}"/>
                </a:ext>
              </a:extLst>
            </p:cNvPr>
            <p:cNvSpPr/>
            <p:nvPr/>
          </p:nvSpPr>
          <p:spPr>
            <a:xfrm>
              <a:off x="4716000" y="4824000"/>
              <a:ext cx="72000" cy="68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597863A8-0689-C604-2A74-E739000D01F5}"/>
                </a:ext>
              </a:extLst>
            </p:cNvPr>
            <p:cNvSpPr/>
            <p:nvPr/>
          </p:nvSpPr>
          <p:spPr>
            <a:xfrm>
              <a:off x="4392000" y="4968000"/>
              <a:ext cx="72000" cy="5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箭头: 右 37">
              <a:extLst>
                <a:ext uri="{FF2B5EF4-FFF2-40B4-BE49-F238E27FC236}">
                  <a16:creationId xmlns:a16="http://schemas.microsoft.com/office/drawing/2014/main" id="{9B20E4F3-6804-DC51-4BAB-2DAF8AF2D5E2}"/>
                </a:ext>
              </a:extLst>
            </p:cNvPr>
            <p:cNvSpPr/>
            <p:nvPr/>
          </p:nvSpPr>
          <p:spPr>
            <a:xfrm flipH="1">
              <a:off x="4824000" y="4680000"/>
              <a:ext cx="720000" cy="72000"/>
            </a:xfrm>
            <a:prstGeom prst="rightArrow">
              <a:avLst>
                <a:gd name="adj1" fmla="val 52033"/>
                <a:gd name="adj2" fmla="val 12579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63A2AEA0-7420-04B6-5DC0-0C70E16B6C1C}"/>
                    </a:ext>
                  </a:extLst>
                </p:cNvPr>
                <p:cNvSpPr txBox="1"/>
                <p:nvPr/>
              </p:nvSpPr>
              <p:spPr>
                <a:xfrm>
                  <a:off x="4860000" y="4320000"/>
                  <a:ext cx="648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BO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63A2AEA0-7420-04B6-5DC0-0C70E16B6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000" y="4320000"/>
                  <a:ext cx="648000" cy="432000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箭头: 右 81">
              <a:extLst>
                <a:ext uri="{FF2B5EF4-FFF2-40B4-BE49-F238E27FC236}">
                  <a16:creationId xmlns:a16="http://schemas.microsoft.com/office/drawing/2014/main" id="{03001408-6DCA-611D-6B97-6743C19AE0D8}"/>
                </a:ext>
              </a:extLst>
            </p:cNvPr>
            <p:cNvSpPr/>
            <p:nvPr/>
          </p:nvSpPr>
          <p:spPr>
            <a:xfrm rot="16200000">
              <a:off x="4464000" y="5220000"/>
              <a:ext cx="360000" cy="72000"/>
            </a:xfrm>
            <a:prstGeom prst="rightArrow">
              <a:avLst>
                <a:gd name="adj1" fmla="val 52033"/>
                <a:gd name="adj2" fmla="val 12579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CB574DE-B52C-B724-6F05-5701C2AB3A70}"/>
              </a:ext>
            </a:extLst>
          </p:cNvPr>
          <p:cNvGrpSpPr/>
          <p:nvPr/>
        </p:nvGrpSpPr>
        <p:grpSpPr>
          <a:xfrm>
            <a:off x="360000" y="5040000"/>
            <a:ext cx="2808000" cy="1737332"/>
            <a:chOff x="360000" y="5040000"/>
            <a:chExt cx="2808000" cy="1737332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0EDB690C-31A8-6D15-037B-E52809FBC8AD}"/>
                </a:ext>
              </a:extLst>
            </p:cNvPr>
            <p:cNvSpPr txBox="1"/>
            <p:nvPr/>
          </p:nvSpPr>
          <p:spPr>
            <a:xfrm>
              <a:off x="360000" y="5328000"/>
              <a:ext cx="396000" cy="936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发射极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9E92BA5-67F4-29EC-D022-4BA7C044327B}"/>
                </a:ext>
              </a:extLst>
            </p:cNvPr>
            <p:cNvSpPr txBox="1"/>
            <p:nvPr/>
          </p:nvSpPr>
          <p:spPr>
            <a:xfrm>
              <a:off x="2772000" y="5328458"/>
              <a:ext cx="396000" cy="936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集电极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8DBB6F0-076E-8FDD-31E8-68D5E40F9D86}"/>
                </a:ext>
              </a:extLst>
            </p:cNvPr>
            <p:cNvSpPr txBox="1"/>
            <p:nvPr/>
          </p:nvSpPr>
          <p:spPr>
            <a:xfrm>
              <a:off x="900000" y="6408000"/>
              <a:ext cx="720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基极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C05B1B35-B23F-C186-6C55-1CE06ACB4978}"/>
                </a:ext>
              </a:extLst>
            </p:cNvPr>
            <p:cNvGrpSpPr/>
            <p:nvPr/>
          </p:nvGrpSpPr>
          <p:grpSpPr>
            <a:xfrm>
              <a:off x="1404000" y="5112000"/>
              <a:ext cx="432000" cy="648000"/>
              <a:chOff x="1404000" y="2484000"/>
              <a:chExt cx="432000" cy="648000"/>
            </a:xfrm>
          </p:grpSpPr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14DBAA9B-1466-EA6D-71D2-37AA5AE1964A}"/>
                  </a:ext>
                </a:extLst>
              </p:cNvPr>
              <p:cNvSpPr/>
              <p:nvPr/>
            </p:nvSpPr>
            <p:spPr>
              <a:xfrm>
                <a:off x="1404000" y="2952000"/>
                <a:ext cx="432000" cy="180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B76E0F29-F5B3-5B88-D895-3F366AFE9726}"/>
                  </a:ext>
                </a:extLst>
              </p:cNvPr>
              <p:cNvSpPr/>
              <p:nvPr/>
            </p:nvSpPr>
            <p:spPr>
              <a:xfrm>
                <a:off x="1656000" y="2484000"/>
                <a:ext cx="180000" cy="540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04B0EF9-40AF-3598-90BF-58B4135DBF5C}"/>
                </a:ext>
              </a:extLst>
            </p:cNvPr>
            <p:cNvSpPr/>
            <p:nvPr/>
          </p:nvSpPr>
          <p:spPr>
            <a:xfrm>
              <a:off x="720000" y="5508000"/>
              <a:ext cx="936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47F63A3-AD80-7F8C-DD09-03AFA319AAD7}"/>
                </a:ext>
              </a:extLst>
            </p:cNvPr>
            <p:cNvSpPr/>
            <p:nvPr/>
          </p:nvSpPr>
          <p:spPr>
            <a:xfrm>
              <a:off x="1872000" y="5508000"/>
              <a:ext cx="936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3BD9DD00-D56C-10DE-E335-BFD3D4F5D6DB}"/>
                </a:ext>
              </a:extLst>
            </p:cNvPr>
            <p:cNvSpPr/>
            <p:nvPr/>
          </p:nvSpPr>
          <p:spPr>
            <a:xfrm>
              <a:off x="1584000" y="5040000"/>
              <a:ext cx="72000" cy="5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910A950-E258-3DBB-A98A-A29E3E807F95}"/>
                </a:ext>
              </a:extLst>
            </p:cNvPr>
            <p:cNvSpPr/>
            <p:nvPr/>
          </p:nvSpPr>
          <p:spPr>
            <a:xfrm>
              <a:off x="1836000" y="5040000"/>
              <a:ext cx="72000" cy="5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29E906F6-5730-BB06-49DE-1A2F2A6A2E73}"/>
                </a:ext>
              </a:extLst>
            </p:cNvPr>
            <p:cNvSpPr/>
            <p:nvPr/>
          </p:nvSpPr>
          <p:spPr>
            <a:xfrm>
              <a:off x="1584000" y="5040000"/>
              <a:ext cx="324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0CAE29E-0560-452F-84D6-F11B10D48FF9}"/>
                </a:ext>
              </a:extLst>
            </p:cNvPr>
            <p:cNvSpPr/>
            <p:nvPr/>
          </p:nvSpPr>
          <p:spPr>
            <a:xfrm>
              <a:off x="720000" y="6084000"/>
              <a:ext cx="648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D39B9802-DECD-6A05-CBF0-8490C1962D18}"/>
                </a:ext>
              </a:extLst>
            </p:cNvPr>
            <p:cNvSpPr/>
            <p:nvPr/>
          </p:nvSpPr>
          <p:spPr>
            <a:xfrm>
              <a:off x="1944000" y="6084000"/>
              <a:ext cx="864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1CD7E95-5A96-AE45-487B-5CCA55B875B1}"/>
                </a:ext>
              </a:extLst>
            </p:cNvPr>
            <p:cNvSpPr/>
            <p:nvPr/>
          </p:nvSpPr>
          <p:spPr>
            <a:xfrm>
              <a:off x="1332000" y="6084000"/>
              <a:ext cx="72000" cy="21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2D26B20-C571-FBAA-A7EC-2ABDDDDCB0BB}"/>
                </a:ext>
              </a:extLst>
            </p:cNvPr>
            <p:cNvSpPr/>
            <p:nvPr/>
          </p:nvSpPr>
          <p:spPr>
            <a:xfrm>
              <a:off x="1368000" y="6228000"/>
              <a:ext cx="25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360546F7-93A3-13CA-2337-FD83EDCCB5E9}"/>
                </a:ext>
              </a:extLst>
            </p:cNvPr>
            <p:cNvSpPr/>
            <p:nvPr/>
          </p:nvSpPr>
          <p:spPr>
            <a:xfrm>
              <a:off x="1908000" y="6084000"/>
              <a:ext cx="72000" cy="68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C6285732-31E6-97CA-9FB2-F8D4AE361623}"/>
                </a:ext>
              </a:extLst>
            </p:cNvPr>
            <p:cNvSpPr/>
            <p:nvPr/>
          </p:nvSpPr>
          <p:spPr>
            <a:xfrm>
              <a:off x="1584000" y="6228000"/>
              <a:ext cx="72000" cy="5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箭头: 右 56">
              <a:extLst>
                <a:ext uri="{FF2B5EF4-FFF2-40B4-BE49-F238E27FC236}">
                  <a16:creationId xmlns:a16="http://schemas.microsoft.com/office/drawing/2014/main" id="{F78347D9-21A0-ACFB-B0F7-222B895AE353}"/>
                </a:ext>
              </a:extLst>
            </p:cNvPr>
            <p:cNvSpPr/>
            <p:nvPr/>
          </p:nvSpPr>
          <p:spPr>
            <a:xfrm rot="16200000">
              <a:off x="1386000" y="6192000"/>
              <a:ext cx="792000" cy="144000"/>
            </a:xfrm>
            <a:prstGeom prst="rightArrow">
              <a:avLst>
                <a:gd name="adj1" fmla="val 52033"/>
                <a:gd name="adj2" fmla="val 6400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箭头: 右 57">
              <a:extLst>
                <a:ext uri="{FF2B5EF4-FFF2-40B4-BE49-F238E27FC236}">
                  <a16:creationId xmlns:a16="http://schemas.microsoft.com/office/drawing/2014/main" id="{272AAF6E-5461-F58A-60BF-14E6A625B672}"/>
                </a:ext>
              </a:extLst>
            </p:cNvPr>
            <p:cNvSpPr/>
            <p:nvPr/>
          </p:nvSpPr>
          <p:spPr>
            <a:xfrm flipH="1">
              <a:off x="720000" y="5652000"/>
              <a:ext cx="504000" cy="359877"/>
            </a:xfrm>
            <a:prstGeom prst="rightArrow">
              <a:avLst>
                <a:gd name="adj1" fmla="val 49758"/>
                <a:gd name="adj2" fmla="val 4900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91456219-B128-BA21-1E87-282E90CE5959}"/>
                </a:ext>
              </a:extLst>
            </p:cNvPr>
            <p:cNvSpPr/>
            <p:nvPr/>
          </p:nvSpPr>
          <p:spPr>
            <a:xfrm>
              <a:off x="1224000" y="5742000"/>
              <a:ext cx="144000" cy="28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箭头: 右 59">
              <a:extLst>
                <a:ext uri="{FF2B5EF4-FFF2-40B4-BE49-F238E27FC236}">
                  <a16:creationId xmlns:a16="http://schemas.microsoft.com/office/drawing/2014/main" id="{89F3F7EC-6C17-23D1-EB2A-ACB1FD41DBEB}"/>
                </a:ext>
              </a:extLst>
            </p:cNvPr>
            <p:cNvSpPr/>
            <p:nvPr/>
          </p:nvSpPr>
          <p:spPr>
            <a:xfrm flipH="1">
              <a:off x="1908000" y="5688000"/>
              <a:ext cx="864000" cy="359877"/>
            </a:xfrm>
            <a:prstGeom prst="rightArrow">
              <a:avLst>
                <a:gd name="adj1" fmla="val 49758"/>
                <a:gd name="adj2" fmla="val 4900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6471437C-EC6E-BF1B-554F-DE540254D6C9}"/>
                </a:ext>
              </a:extLst>
            </p:cNvPr>
            <p:cNvSpPr/>
            <p:nvPr/>
          </p:nvSpPr>
          <p:spPr>
            <a:xfrm>
              <a:off x="1350000" y="5850000"/>
              <a:ext cx="324000" cy="18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898F84FA-7ED4-5D80-4C85-E8517EC4413E}"/>
                    </a:ext>
                  </a:extLst>
                </p:cNvPr>
                <p:cNvSpPr txBox="1"/>
                <p:nvPr/>
              </p:nvSpPr>
              <p:spPr>
                <a:xfrm>
                  <a:off x="864000" y="5580000"/>
                  <a:ext cx="36000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898F84FA-7ED4-5D80-4C85-E8517EC441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000" y="5580000"/>
                  <a:ext cx="360000" cy="400110"/>
                </a:xfrm>
                <a:prstGeom prst="rect">
                  <a:avLst/>
                </a:prstGeom>
                <a:blipFill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290AAD36-2F38-2877-1508-2A53D43FF838}"/>
                    </a:ext>
                  </a:extLst>
                </p:cNvPr>
                <p:cNvSpPr txBox="1"/>
                <p:nvPr/>
              </p:nvSpPr>
              <p:spPr>
                <a:xfrm>
                  <a:off x="2160000" y="5616000"/>
                  <a:ext cx="36000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290AAD36-2F38-2877-1508-2A53D43FF8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0000" y="5616000"/>
                  <a:ext cx="360000" cy="400110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1987ACD0-F46A-88B0-EF77-B8987156AB75}"/>
                    </a:ext>
                  </a:extLst>
                </p:cNvPr>
                <p:cNvSpPr txBox="1"/>
                <p:nvPr/>
              </p:nvSpPr>
              <p:spPr>
                <a:xfrm>
                  <a:off x="1584000" y="6228000"/>
                  <a:ext cx="36000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1987ACD0-F46A-88B0-EF77-B8987156AB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4000" y="6228000"/>
                  <a:ext cx="360000" cy="400110"/>
                </a:xfrm>
                <a:prstGeom prst="rect">
                  <a:avLst/>
                </a:prstGeom>
                <a:blipFill>
                  <a:blip r:embed="rId50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D041360C-93F7-8BAB-15CF-34CE681E95C4}"/>
              </a:ext>
            </a:extLst>
          </p:cNvPr>
          <p:cNvGrpSpPr/>
          <p:nvPr/>
        </p:nvGrpSpPr>
        <p:grpSpPr>
          <a:xfrm>
            <a:off x="6660000" y="2988000"/>
            <a:ext cx="5436000" cy="3600000"/>
            <a:chOff x="6660000" y="2988000"/>
            <a:chExt cx="5436000" cy="3600000"/>
          </a:xfrm>
        </p:grpSpPr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2F6523BB-714D-CBA7-B395-F5330BDA34E6}"/>
                </a:ext>
              </a:extLst>
            </p:cNvPr>
            <p:cNvSpPr/>
            <p:nvPr/>
          </p:nvSpPr>
          <p:spPr>
            <a:xfrm>
              <a:off x="8460000" y="2988000"/>
              <a:ext cx="144000" cy="223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noFill/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314C13F2-6608-9EC0-6780-442F27590C44}"/>
                </a:ext>
              </a:extLst>
            </p:cNvPr>
            <p:cNvSpPr/>
            <p:nvPr/>
          </p:nvSpPr>
          <p:spPr>
            <a:xfrm>
              <a:off x="9468000" y="2988000"/>
              <a:ext cx="720000" cy="223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noFill/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85520645-0DC1-B6EA-9086-B2AC15148120}"/>
                    </a:ext>
                  </a:extLst>
                </p:cNvPr>
                <p:cNvSpPr txBox="1"/>
                <p:nvPr/>
              </p:nvSpPr>
              <p:spPr>
                <a:xfrm>
                  <a:off x="7452000" y="3672000"/>
                  <a:ext cx="540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EN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85520645-0DC1-B6EA-9086-B2AC151481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0" y="3672000"/>
                  <a:ext cx="540000" cy="432000"/>
                </a:xfrm>
                <a:prstGeom prst="rect">
                  <a:avLst/>
                </a:prstGeom>
                <a:blipFill>
                  <a:blip r:embed="rId51"/>
                  <a:stretch>
                    <a:fillRect l="-56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E9DFFED0-ADB7-94A6-B257-FE8E515D3138}"/>
                </a:ext>
              </a:extLst>
            </p:cNvPr>
            <p:cNvSpPr/>
            <p:nvPr/>
          </p:nvSpPr>
          <p:spPr>
            <a:xfrm>
              <a:off x="8964000" y="5220000"/>
              <a:ext cx="360000" cy="144000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F306AB71-E652-A9BB-09BE-177065465684}"/>
                </a:ext>
              </a:extLst>
            </p:cNvPr>
            <p:cNvSpPr/>
            <p:nvPr/>
          </p:nvSpPr>
          <p:spPr>
            <a:xfrm>
              <a:off x="7308000" y="2988000"/>
              <a:ext cx="3672000" cy="2232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369181ED-DDF4-EEBD-98D9-A28D1BA49473}"/>
                </a:ext>
              </a:extLst>
            </p:cNvPr>
            <p:cNvSpPr/>
            <p:nvPr/>
          </p:nvSpPr>
          <p:spPr>
            <a:xfrm>
              <a:off x="7164000" y="4320000"/>
              <a:ext cx="144000" cy="360000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877B1698-E7E9-9B95-1AE8-74A8CF14413B}"/>
                </a:ext>
              </a:extLst>
            </p:cNvPr>
            <p:cNvCxnSpPr>
              <a:cxnSpLocks/>
            </p:cNvCxnSpPr>
            <p:nvPr/>
          </p:nvCxnSpPr>
          <p:spPr>
            <a:xfrm>
              <a:off x="6840000" y="4500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04CFA80B-160C-3745-924F-1FC859CBC387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0" y="5256000"/>
              <a:ext cx="0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文本框 164">
              <a:extLst>
                <a:ext uri="{FF2B5EF4-FFF2-40B4-BE49-F238E27FC236}">
                  <a16:creationId xmlns:a16="http://schemas.microsoft.com/office/drawing/2014/main" id="{21B97460-8773-2B7D-B077-82F13B20B375}"/>
                </a:ext>
              </a:extLst>
            </p:cNvPr>
            <p:cNvSpPr txBox="1"/>
            <p:nvPr/>
          </p:nvSpPr>
          <p:spPr>
            <a:xfrm>
              <a:off x="7452000" y="2988000"/>
              <a:ext cx="504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</a:p>
          </p:txBody>
        </p:sp>
        <p:sp>
          <p:nvSpPr>
            <p:cNvPr id="166" name="文本框 165">
              <a:extLst>
                <a:ext uri="{FF2B5EF4-FFF2-40B4-BE49-F238E27FC236}">
                  <a16:creationId xmlns:a16="http://schemas.microsoft.com/office/drawing/2014/main" id="{B1063130-31A4-4953-6B6D-987880F7C0A4}"/>
                </a:ext>
              </a:extLst>
            </p:cNvPr>
            <p:cNvSpPr txBox="1"/>
            <p:nvPr/>
          </p:nvSpPr>
          <p:spPr>
            <a:xfrm>
              <a:off x="8892000" y="2988000"/>
              <a:ext cx="504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</a:p>
          </p:txBody>
        </p:sp>
        <p:sp>
          <p:nvSpPr>
            <p:cNvPr id="167" name="文本框 166">
              <a:extLst>
                <a:ext uri="{FF2B5EF4-FFF2-40B4-BE49-F238E27FC236}">
                  <a16:creationId xmlns:a16="http://schemas.microsoft.com/office/drawing/2014/main" id="{6B1F9A7F-73A3-10F3-137E-F00F4744B051}"/>
                </a:ext>
              </a:extLst>
            </p:cNvPr>
            <p:cNvSpPr txBox="1"/>
            <p:nvPr/>
          </p:nvSpPr>
          <p:spPr>
            <a:xfrm>
              <a:off x="10332000" y="2988000"/>
              <a:ext cx="504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</a:p>
          </p:txBody>
        </p: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5C523E96-9DDB-E273-6DC9-F3BD82F28F83}"/>
                </a:ext>
              </a:extLst>
            </p:cNvPr>
            <p:cNvSpPr txBox="1"/>
            <p:nvPr/>
          </p:nvSpPr>
          <p:spPr>
            <a:xfrm>
              <a:off x="6660000" y="3996000"/>
              <a:ext cx="504000" cy="504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</a:p>
          </p:txBody>
        </p:sp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25FC4AD4-6F57-4006-3928-23E6FD58ABD5}"/>
                </a:ext>
              </a:extLst>
            </p:cNvPr>
            <p:cNvSpPr txBox="1"/>
            <p:nvPr/>
          </p:nvSpPr>
          <p:spPr>
            <a:xfrm>
              <a:off x="8640000" y="5364000"/>
              <a:ext cx="504000" cy="504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</a:p>
          </p:txBody>
        </p:sp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776606FB-2134-8906-39DF-0A612CF4B0C9}"/>
                </a:ext>
              </a:extLst>
            </p:cNvPr>
            <p:cNvSpPr txBox="1"/>
            <p:nvPr/>
          </p:nvSpPr>
          <p:spPr>
            <a:xfrm>
              <a:off x="11124000" y="3996000"/>
              <a:ext cx="504000" cy="504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8B96AA1C-FAF0-F3CC-0D64-9D9AFCE3EB5E}"/>
                </a:ext>
              </a:extLst>
            </p:cNvPr>
            <p:cNvSpPr/>
            <p:nvPr/>
          </p:nvSpPr>
          <p:spPr>
            <a:xfrm>
              <a:off x="10980000" y="4320000"/>
              <a:ext cx="144000" cy="360000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6FE4CBA0-A33B-E4B1-AC69-25B3EB6D938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8000" y="4500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719DD33F-EB59-B363-39C5-A8868E9A5EDA}"/>
                </a:ext>
              </a:extLst>
            </p:cNvPr>
            <p:cNvCxnSpPr>
              <a:cxnSpLocks/>
            </p:cNvCxnSpPr>
            <p:nvPr/>
          </p:nvCxnSpPr>
          <p:spPr>
            <a:xfrm>
              <a:off x="11448000" y="4500000"/>
              <a:ext cx="0" cy="1836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7742C4D7-1D3F-58BC-12A9-A0793E8E78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40000" y="6336000"/>
              <a:ext cx="4608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D5D827F1-02CE-DDE0-32FF-DAEB8E5CFCBC}"/>
                </a:ext>
              </a:extLst>
            </p:cNvPr>
            <p:cNvSpPr/>
            <p:nvPr/>
          </p:nvSpPr>
          <p:spPr>
            <a:xfrm>
              <a:off x="11358000" y="5040000"/>
              <a:ext cx="180000" cy="540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686953E6-F8DF-2AA0-50F1-C403B86DA16A}"/>
                </a:ext>
              </a:extLst>
            </p:cNvPr>
            <p:cNvSpPr/>
            <p:nvPr/>
          </p:nvSpPr>
          <p:spPr>
            <a:xfrm>
              <a:off x="10242000" y="6264000"/>
              <a:ext cx="126000" cy="14400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E693DEA4-A309-038A-5820-BB40934AE16A}"/>
                </a:ext>
              </a:extLst>
            </p:cNvPr>
            <p:cNvCxnSpPr>
              <a:cxnSpLocks/>
            </p:cNvCxnSpPr>
            <p:nvPr/>
          </p:nvCxnSpPr>
          <p:spPr>
            <a:xfrm>
              <a:off x="10242000" y="6228000"/>
              <a:ext cx="0" cy="216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25E8C15B-D789-8E9F-5433-33AEEEC153C0}"/>
                </a:ext>
              </a:extLst>
            </p:cNvPr>
            <p:cNvCxnSpPr>
              <a:cxnSpLocks/>
            </p:cNvCxnSpPr>
            <p:nvPr/>
          </p:nvCxnSpPr>
          <p:spPr>
            <a:xfrm>
              <a:off x="10368000" y="6084000"/>
              <a:ext cx="0" cy="50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EDA727A7-F760-9609-C4BA-85CCFE9CE85F}"/>
                    </a:ext>
                  </a:extLst>
                </p:cNvPr>
                <p:cNvSpPr txBox="1"/>
                <p:nvPr/>
              </p:nvSpPr>
              <p:spPr>
                <a:xfrm>
                  <a:off x="11556000" y="5040000"/>
                  <a:ext cx="540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EDA727A7-F760-9609-C4BA-85CCFE9CE8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6000" y="5040000"/>
                  <a:ext cx="540000" cy="540000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文本框 181">
                  <a:extLst>
                    <a:ext uri="{FF2B5EF4-FFF2-40B4-BE49-F238E27FC236}">
                      <a16:creationId xmlns:a16="http://schemas.microsoft.com/office/drawing/2014/main" id="{F46A31ED-B76B-B88C-FDF0-FECB4819B429}"/>
                    </a:ext>
                  </a:extLst>
                </p:cNvPr>
                <p:cNvSpPr txBox="1"/>
                <p:nvPr/>
              </p:nvSpPr>
              <p:spPr>
                <a:xfrm>
                  <a:off x="10944000" y="5652000"/>
                  <a:ext cx="504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82" name="文本框 181">
                  <a:extLst>
                    <a:ext uri="{FF2B5EF4-FFF2-40B4-BE49-F238E27FC236}">
                      <a16:creationId xmlns:a16="http://schemas.microsoft.com/office/drawing/2014/main" id="{F46A31ED-B76B-B88C-FDF0-FECB4819B4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4000" y="5652000"/>
                  <a:ext cx="504000" cy="540000"/>
                </a:xfrm>
                <a:prstGeom prst="rect">
                  <a:avLst/>
                </a:prstGeom>
                <a:blipFill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3" name="直接箭头连接符 182">
              <a:extLst>
                <a:ext uri="{FF2B5EF4-FFF2-40B4-BE49-F238E27FC236}">
                  <a16:creationId xmlns:a16="http://schemas.microsoft.com/office/drawing/2014/main" id="{068465B9-3B13-79F1-94C2-081BF1AB9B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40000" y="5652000"/>
              <a:ext cx="0" cy="5400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48225C49-9BB2-3945-7BE6-B6EC4D4AAE4A}"/>
                    </a:ext>
                  </a:extLst>
                </p:cNvPr>
                <p:cNvSpPr txBox="1"/>
                <p:nvPr/>
              </p:nvSpPr>
              <p:spPr>
                <a:xfrm>
                  <a:off x="9252000" y="5652000"/>
                  <a:ext cx="504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48225C49-9BB2-3945-7BE6-B6EC4D4AAE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2000" y="5652000"/>
                  <a:ext cx="504000" cy="540000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5" name="直接箭头连接符 184">
              <a:extLst>
                <a:ext uri="{FF2B5EF4-FFF2-40B4-BE49-F238E27FC236}">
                  <a16:creationId xmlns:a16="http://schemas.microsoft.com/office/drawing/2014/main" id="{11DF3E86-8EF6-6C90-F69A-583206999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2000" y="5652000"/>
              <a:ext cx="0" cy="5400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文本框 185">
                  <a:extLst>
                    <a:ext uri="{FF2B5EF4-FFF2-40B4-BE49-F238E27FC236}">
                      <a16:creationId xmlns:a16="http://schemas.microsoft.com/office/drawing/2014/main" id="{B87ACA3C-B5EA-FD83-43EF-3D693B397603}"/>
                    </a:ext>
                  </a:extLst>
                </p:cNvPr>
                <p:cNvSpPr txBox="1"/>
                <p:nvPr/>
              </p:nvSpPr>
              <p:spPr>
                <a:xfrm>
                  <a:off x="9972000" y="5544000"/>
                  <a:ext cx="720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CC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86" name="文本框 185">
                  <a:extLst>
                    <a:ext uri="{FF2B5EF4-FFF2-40B4-BE49-F238E27FC236}">
                      <a16:creationId xmlns:a16="http://schemas.microsoft.com/office/drawing/2014/main" id="{B87ACA3C-B5EA-FD83-43EF-3D693B3976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2000" y="5544000"/>
                  <a:ext cx="720000" cy="540000"/>
                </a:xfrm>
                <a:prstGeom prst="rect">
                  <a:avLst/>
                </a:prstGeom>
                <a:blipFill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7" name="箭头: 燕尾形 186">
              <a:extLst>
                <a:ext uri="{FF2B5EF4-FFF2-40B4-BE49-F238E27FC236}">
                  <a16:creationId xmlns:a16="http://schemas.microsoft.com/office/drawing/2014/main" id="{013FC09D-DE06-3FA9-408B-D6078EF07B5C}"/>
                </a:ext>
              </a:extLst>
            </p:cNvPr>
            <p:cNvSpPr/>
            <p:nvPr/>
          </p:nvSpPr>
          <p:spPr>
            <a:xfrm flipH="1">
              <a:off x="9234000" y="4536000"/>
              <a:ext cx="1278000" cy="612000"/>
            </a:xfrm>
            <a:prstGeom prst="notchedRightArrow">
              <a:avLst>
                <a:gd name="adj1" fmla="val 59801"/>
                <a:gd name="adj2" fmla="val 29444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63E318BA-C1EA-7B6D-4C2C-3C834070D9BF}"/>
                </a:ext>
              </a:extLst>
            </p:cNvPr>
            <p:cNvSpPr/>
            <p:nvPr/>
          </p:nvSpPr>
          <p:spPr>
            <a:xfrm>
              <a:off x="9324000" y="47160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9" name="直接箭头连接符 188">
              <a:extLst>
                <a:ext uri="{FF2B5EF4-FFF2-40B4-BE49-F238E27FC236}">
                  <a16:creationId xmlns:a16="http://schemas.microsoft.com/office/drawing/2014/main" id="{6B1E2519-E179-5A32-636B-CCBBD9F12AA9}"/>
                </a:ext>
              </a:extLst>
            </p:cNvPr>
            <p:cNvCxnSpPr>
              <a:cxnSpLocks/>
              <a:stCxn id="188" idx="6"/>
            </p:cNvCxnSpPr>
            <p:nvPr/>
          </p:nvCxnSpPr>
          <p:spPr>
            <a:xfrm>
              <a:off x="9432000" y="4770000"/>
              <a:ext cx="936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箭头连接符 189">
              <a:extLst>
                <a:ext uri="{FF2B5EF4-FFF2-40B4-BE49-F238E27FC236}">
                  <a16:creationId xmlns:a16="http://schemas.microsoft.com/office/drawing/2014/main" id="{96F00285-349D-B4DB-7A37-2D906F6C7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4000" y="4914000"/>
              <a:ext cx="936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椭圆 190">
              <a:extLst>
                <a:ext uri="{FF2B5EF4-FFF2-40B4-BE49-F238E27FC236}">
                  <a16:creationId xmlns:a16="http://schemas.microsoft.com/office/drawing/2014/main" id="{571E0318-11C6-CE60-5734-4CBFA343854E}"/>
                </a:ext>
              </a:extLst>
            </p:cNvPr>
            <p:cNvSpPr/>
            <p:nvPr/>
          </p:nvSpPr>
          <p:spPr>
            <a:xfrm>
              <a:off x="10260000" y="4867200"/>
              <a:ext cx="93600" cy="936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968F6164-7054-ABA2-CA73-430C4828051B}"/>
                    </a:ext>
                  </a:extLst>
                </p:cNvPr>
                <p:cNvSpPr txBox="1"/>
                <p:nvPr/>
              </p:nvSpPr>
              <p:spPr>
                <a:xfrm>
                  <a:off x="10476000" y="4626000"/>
                  <a:ext cx="576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CBO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968F6164-7054-ABA2-CA73-430C482805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6000" y="4626000"/>
                  <a:ext cx="576000" cy="432000"/>
                </a:xfrm>
                <a:prstGeom prst="rect">
                  <a:avLst/>
                </a:prstGeom>
                <a:blipFill>
                  <a:blip r:embed="rId56"/>
                  <a:stretch>
                    <a:fillRect l="-1276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3" name="箭头: 燕尾形 192">
              <a:extLst>
                <a:ext uri="{FF2B5EF4-FFF2-40B4-BE49-F238E27FC236}">
                  <a16:creationId xmlns:a16="http://schemas.microsoft.com/office/drawing/2014/main" id="{040EB7E1-48D6-F856-5FAC-F8EC6325CA98}"/>
                </a:ext>
              </a:extLst>
            </p:cNvPr>
            <p:cNvSpPr/>
            <p:nvPr/>
          </p:nvSpPr>
          <p:spPr>
            <a:xfrm flipH="1">
              <a:off x="7416000" y="3420000"/>
              <a:ext cx="3168000" cy="936000"/>
            </a:xfrm>
            <a:prstGeom prst="notchedRightArrow">
              <a:avLst>
                <a:gd name="adj1" fmla="val 59801"/>
                <a:gd name="adj2" fmla="val 29444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94" name="直接箭头连接符 193">
              <a:extLst>
                <a:ext uri="{FF2B5EF4-FFF2-40B4-BE49-F238E27FC236}">
                  <a16:creationId xmlns:a16="http://schemas.microsoft.com/office/drawing/2014/main" id="{4098F918-5822-7D62-AEAE-C1FAA08F38BA}"/>
                </a:ext>
              </a:extLst>
            </p:cNvPr>
            <p:cNvCxnSpPr>
              <a:cxnSpLocks/>
            </p:cNvCxnSpPr>
            <p:nvPr/>
          </p:nvCxnSpPr>
          <p:spPr>
            <a:xfrm>
              <a:off x="9432000" y="3888000"/>
              <a:ext cx="936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884A82C6-70BF-9A11-5042-FEF3469BE658}"/>
                </a:ext>
              </a:extLst>
            </p:cNvPr>
            <p:cNvSpPr/>
            <p:nvPr/>
          </p:nvSpPr>
          <p:spPr>
            <a:xfrm>
              <a:off x="9324000" y="38340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6" name="直接箭头连接符 195">
              <a:extLst>
                <a:ext uri="{FF2B5EF4-FFF2-40B4-BE49-F238E27FC236}">
                  <a16:creationId xmlns:a16="http://schemas.microsoft.com/office/drawing/2014/main" id="{A19A5179-6E05-3764-A2D3-C9D0EA4FB99E}"/>
                </a:ext>
              </a:extLst>
            </p:cNvPr>
            <p:cNvCxnSpPr>
              <a:cxnSpLocks/>
            </p:cNvCxnSpPr>
            <p:nvPr/>
          </p:nvCxnSpPr>
          <p:spPr>
            <a:xfrm>
              <a:off x="9432000" y="3726000"/>
              <a:ext cx="936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E6F065B0-8EB8-0215-5E0A-7CC95CBDF92A}"/>
                </a:ext>
              </a:extLst>
            </p:cNvPr>
            <p:cNvSpPr/>
            <p:nvPr/>
          </p:nvSpPr>
          <p:spPr>
            <a:xfrm>
              <a:off x="9324000" y="36720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8" name="直接箭头连接符 197">
              <a:extLst>
                <a:ext uri="{FF2B5EF4-FFF2-40B4-BE49-F238E27FC236}">
                  <a16:creationId xmlns:a16="http://schemas.microsoft.com/office/drawing/2014/main" id="{454A2D69-7C3B-1B64-E52F-F6F8B4FF7C06}"/>
                </a:ext>
              </a:extLst>
            </p:cNvPr>
            <p:cNvCxnSpPr>
              <a:cxnSpLocks/>
            </p:cNvCxnSpPr>
            <p:nvPr/>
          </p:nvCxnSpPr>
          <p:spPr>
            <a:xfrm>
              <a:off x="9432000" y="4050000"/>
              <a:ext cx="936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椭圆 233">
              <a:extLst>
                <a:ext uri="{FF2B5EF4-FFF2-40B4-BE49-F238E27FC236}">
                  <a16:creationId xmlns:a16="http://schemas.microsoft.com/office/drawing/2014/main" id="{FF038FC3-85D1-F830-0FB7-3B45D0695C4D}"/>
                </a:ext>
              </a:extLst>
            </p:cNvPr>
            <p:cNvSpPr/>
            <p:nvPr/>
          </p:nvSpPr>
          <p:spPr>
            <a:xfrm>
              <a:off x="9324000" y="39960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文本框 235">
                  <a:extLst>
                    <a:ext uri="{FF2B5EF4-FFF2-40B4-BE49-F238E27FC236}">
                      <a16:creationId xmlns:a16="http://schemas.microsoft.com/office/drawing/2014/main" id="{F2B291D3-2086-4848-EF00-3E71A3BB5730}"/>
                    </a:ext>
                  </a:extLst>
                </p:cNvPr>
                <p:cNvSpPr txBox="1"/>
                <p:nvPr/>
              </p:nvSpPr>
              <p:spPr>
                <a:xfrm>
                  <a:off x="8568000" y="4320000"/>
                  <a:ext cx="540000" cy="396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BN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236" name="文本框 235">
                  <a:extLst>
                    <a:ext uri="{FF2B5EF4-FFF2-40B4-BE49-F238E27FC236}">
                      <a16:creationId xmlns:a16="http://schemas.microsoft.com/office/drawing/2014/main" id="{F2B291D3-2086-4848-EF00-3E71A3BB5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8000" y="4320000"/>
                  <a:ext cx="540000" cy="396000"/>
                </a:xfrm>
                <a:prstGeom prst="rect">
                  <a:avLst/>
                </a:prstGeom>
                <a:blipFill>
                  <a:blip r:embed="rId57"/>
                  <a:stretch>
                    <a:fillRect l="-6818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7" name="箭头: 燕尾形 236">
              <a:extLst>
                <a:ext uri="{FF2B5EF4-FFF2-40B4-BE49-F238E27FC236}">
                  <a16:creationId xmlns:a16="http://schemas.microsoft.com/office/drawing/2014/main" id="{E5B2E7E7-7695-A6A0-6536-19F20CC5A6C3}"/>
                </a:ext>
              </a:extLst>
            </p:cNvPr>
            <p:cNvSpPr/>
            <p:nvPr/>
          </p:nvSpPr>
          <p:spPr>
            <a:xfrm rot="4800000" flipH="1">
              <a:off x="8676000" y="3982692"/>
              <a:ext cx="720000" cy="360000"/>
            </a:xfrm>
            <a:prstGeom prst="notchedRightArrow">
              <a:avLst>
                <a:gd name="adj1" fmla="val 59801"/>
                <a:gd name="adj2" fmla="val 29444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8" name="矩形 237">
              <a:extLst>
                <a:ext uri="{FF2B5EF4-FFF2-40B4-BE49-F238E27FC236}">
                  <a16:creationId xmlns:a16="http://schemas.microsoft.com/office/drawing/2014/main" id="{0BBCA396-C577-7D04-4AE0-65FF3BC06F50}"/>
                </a:ext>
              </a:extLst>
            </p:cNvPr>
            <p:cNvSpPr/>
            <p:nvPr/>
          </p:nvSpPr>
          <p:spPr>
            <a:xfrm>
              <a:off x="8748000" y="3795555"/>
              <a:ext cx="468000" cy="36000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1" name="矩形 240">
              <a:extLst>
                <a:ext uri="{FF2B5EF4-FFF2-40B4-BE49-F238E27FC236}">
                  <a16:creationId xmlns:a16="http://schemas.microsoft.com/office/drawing/2014/main" id="{09F13F8E-AE9F-EA36-541A-A40D01641248}"/>
                </a:ext>
              </a:extLst>
            </p:cNvPr>
            <p:cNvSpPr/>
            <p:nvPr/>
          </p:nvSpPr>
          <p:spPr>
            <a:xfrm rot="4800000">
              <a:off x="8850546" y="4136250"/>
              <a:ext cx="396000" cy="189593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42" name="组合 241">
              <a:extLst>
                <a:ext uri="{FF2B5EF4-FFF2-40B4-BE49-F238E27FC236}">
                  <a16:creationId xmlns:a16="http://schemas.microsoft.com/office/drawing/2014/main" id="{E2BBB843-AA44-DC1F-863B-5A3EAAAA80A0}"/>
                </a:ext>
              </a:extLst>
            </p:cNvPr>
            <p:cNvGrpSpPr/>
            <p:nvPr/>
          </p:nvGrpSpPr>
          <p:grpSpPr>
            <a:xfrm rot="4800000">
              <a:off x="8892000" y="4211532"/>
              <a:ext cx="324000" cy="108000"/>
              <a:chOff x="7970915" y="4583666"/>
              <a:chExt cx="324000" cy="108000"/>
            </a:xfrm>
          </p:grpSpPr>
          <p:sp>
            <p:nvSpPr>
              <p:cNvPr id="309" name="椭圆 308">
                <a:extLst>
                  <a:ext uri="{FF2B5EF4-FFF2-40B4-BE49-F238E27FC236}">
                    <a16:creationId xmlns:a16="http://schemas.microsoft.com/office/drawing/2014/main" id="{A70C0CC5-29F7-18F4-142D-E1FBC536DC64}"/>
                  </a:ext>
                </a:extLst>
              </p:cNvPr>
              <p:cNvSpPr/>
              <p:nvPr/>
            </p:nvSpPr>
            <p:spPr>
              <a:xfrm>
                <a:off x="7970930" y="4583666"/>
                <a:ext cx="108000" cy="108000"/>
              </a:xfrm>
              <a:prstGeom prst="ellipse">
                <a:avLst/>
              </a:prstGeom>
              <a:solidFill>
                <a:srgbClr val="0000FF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0" name="直接箭头连接符 309">
                <a:extLst>
                  <a:ext uri="{FF2B5EF4-FFF2-40B4-BE49-F238E27FC236}">
                    <a16:creationId xmlns:a16="http://schemas.microsoft.com/office/drawing/2014/main" id="{60E0B3CD-F3FF-6BD0-7CB0-49E56B9545AA}"/>
                  </a:ext>
                </a:extLst>
              </p:cNvPr>
              <p:cNvCxnSpPr>
                <a:cxnSpLocks/>
                <a:stCxn id="309" idx="2"/>
              </p:cNvCxnSpPr>
              <p:nvPr/>
            </p:nvCxnSpPr>
            <p:spPr>
              <a:xfrm>
                <a:off x="7970915" y="4637662"/>
                <a:ext cx="324000" cy="0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3" name="组合 242">
              <a:extLst>
                <a:ext uri="{FF2B5EF4-FFF2-40B4-BE49-F238E27FC236}">
                  <a16:creationId xmlns:a16="http://schemas.microsoft.com/office/drawing/2014/main" id="{DB92E63A-873B-9F02-1C75-C7B93B49FB1D}"/>
                </a:ext>
              </a:extLst>
            </p:cNvPr>
            <p:cNvGrpSpPr/>
            <p:nvPr/>
          </p:nvGrpSpPr>
          <p:grpSpPr>
            <a:xfrm rot="4800000">
              <a:off x="8956800" y="4608000"/>
              <a:ext cx="329413" cy="93600"/>
              <a:chOff x="10250917" y="5414609"/>
              <a:chExt cx="329413" cy="93600"/>
            </a:xfrm>
          </p:grpSpPr>
          <p:cxnSp>
            <p:nvCxnSpPr>
              <p:cNvPr id="307" name="直接箭头连接符 306">
                <a:extLst>
                  <a:ext uri="{FF2B5EF4-FFF2-40B4-BE49-F238E27FC236}">
                    <a16:creationId xmlns:a16="http://schemas.microsoft.com/office/drawing/2014/main" id="{7A38840E-8451-5578-849B-FD1B855363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50917" y="5461409"/>
                <a:ext cx="324000" cy="0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8" name="椭圆 307">
                <a:extLst>
                  <a:ext uri="{FF2B5EF4-FFF2-40B4-BE49-F238E27FC236}">
                    <a16:creationId xmlns:a16="http://schemas.microsoft.com/office/drawing/2014/main" id="{0311EB12-96D4-2649-EA46-FEAECF80DEE5}"/>
                  </a:ext>
                </a:extLst>
              </p:cNvPr>
              <p:cNvSpPr/>
              <p:nvPr/>
            </p:nvSpPr>
            <p:spPr>
              <a:xfrm>
                <a:off x="10486730" y="5414609"/>
                <a:ext cx="93600" cy="936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4" name="箭头: 燕尾形 243">
              <a:extLst>
                <a:ext uri="{FF2B5EF4-FFF2-40B4-BE49-F238E27FC236}">
                  <a16:creationId xmlns:a16="http://schemas.microsoft.com/office/drawing/2014/main" id="{DB2FD647-CBEB-27A9-AE5E-2F66864C1A91}"/>
                </a:ext>
              </a:extLst>
            </p:cNvPr>
            <p:cNvSpPr/>
            <p:nvPr/>
          </p:nvSpPr>
          <p:spPr>
            <a:xfrm flipH="1">
              <a:off x="7848000" y="4788000"/>
              <a:ext cx="1152000" cy="288000"/>
            </a:xfrm>
            <a:prstGeom prst="notchedRightArrow">
              <a:avLst>
                <a:gd name="adj1" fmla="val 59801"/>
                <a:gd name="adj2" fmla="val 41574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文本框 244">
                  <a:extLst>
                    <a:ext uri="{FF2B5EF4-FFF2-40B4-BE49-F238E27FC236}">
                      <a16:creationId xmlns:a16="http://schemas.microsoft.com/office/drawing/2014/main" id="{28CF587A-518D-1F1F-6B70-28B861085228}"/>
                    </a:ext>
                  </a:extLst>
                </p:cNvPr>
                <p:cNvSpPr txBox="1"/>
                <p:nvPr/>
              </p:nvSpPr>
              <p:spPr>
                <a:xfrm>
                  <a:off x="10476000" y="3672000"/>
                  <a:ext cx="540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CN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245" name="文本框 244">
                  <a:extLst>
                    <a:ext uri="{FF2B5EF4-FFF2-40B4-BE49-F238E27FC236}">
                      <a16:creationId xmlns:a16="http://schemas.microsoft.com/office/drawing/2014/main" id="{28CF587A-518D-1F1F-6B70-28B8610852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6000" y="3672000"/>
                  <a:ext cx="540000" cy="432000"/>
                </a:xfrm>
                <a:prstGeom prst="rect">
                  <a:avLst/>
                </a:prstGeom>
                <a:blipFill>
                  <a:blip r:embed="rId47"/>
                  <a:stretch>
                    <a:fillRect l="-68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6" name="直接箭头连接符 245">
              <a:extLst>
                <a:ext uri="{FF2B5EF4-FFF2-40B4-BE49-F238E27FC236}">
                  <a16:creationId xmlns:a16="http://schemas.microsoft.com/office/drawing/2014/main" id="{CF7B1B8C-8594-1E64-90D4-DD26F2ADED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6000" y="4932000"/>
              <a:ext cx="864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椭圆 246">
              <a:extLst>
                <a:ext uri="{FF2B5EF4-FFF2-40B4-BE49-F238E27FC236}">
                  <a16:creationId xmlns:a16="http://schemas.microsoft.com/office/drawing/2014/main" id="{7D91AF8D-9B1F-2C50-A952-6DE472AE190B}"/>
                </a:ext>
              </a:extLst>
            </p:cNvPr>
            <p:cNvSpPr/>
            <p:nvPr/>
          </p:nvSpPr>
          <p:spPr>
            <a:xfrm>
              <a:off x="8784000" y="4885200"/>
              <a:ext cx="93600" cy="936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7" name="文本框 286">
                  <a:extLst>
                    <a:ext uri="{FF2B5EF4-FFF2-40B4-BE49-F238E27FC236}">
                      <a16:creationId xmlns:a16="http://schemas.microsoft.com/office/drawing/2014/main" id="{0E99D6A3-4FD0-1049-90EF-A3E2403F016D}"/>
                    </a:ext>
                  </a:extLst>
                </p:cNvPr>
                <p:cNvSpPr txBox="1"/>
                <p:nvPr/>
              </p:nvSpPr>
              <p:spPr>
                <a:xfrm>
                  <a:off x="7416000" y="4680000"/>
                  <a:ext cx="540000" cy="396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EP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287" name="文本框 286">
                  <a:extLst>
                    <a:ext uri="{FF2B5EF4-FFF2-40B4-BE49-F238E27FC236}">
                      <a16:creationId xmlns:a16="http://schemas.microsoft.com/office/drawing/2014/main" id="{0E99D6A3-4FD0-1049-90EF-A3E2403F01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6000" y="4680000"/>
                  <a:ext cx="540000" cy="396000"/>
                </a:xfrm>
                <a:prstGeom prst="rect">
                  <a:avLst/>
                </a:prstGeom>
                <a:blipFill>
                  <a:blip r:embed="rId48"/>
                  <a:stretch>
                    <a:fillRect l="-4545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8" name="直接连接符 287">
              <a:extLst>
                <a:ext uri="{FF2B5EF4-FFF2-40B4-BE49-F238E27FC236}">
                  <a16:creationId xmlns:a16="http://schemas.microsoft.com/office/drawing/2014/main" id="{EF5AC849-2688-969B-7804-1DBF7538FAE9}"/>
                </a:ext>
              </a:extLst>
            </p:cNvPr>
            <p:cNvCxnSpPr>
              <a:cxnSpLocks/>
            </p:cNvCxnSpPr>
            <p:nvPr/>
          </p:nvCxnSpPr>
          <p:spPr>
            <a:xfrm>
              <a:off x="6840000" y="4500000"/>
              <a:ext cx="0" cy="1836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矩形 288">
              <a:extLst>
                <a:ext uri="{FF2B5EF4-FFF2-40B4-BE49-F238E27FC236}">
                  <a16:creationId xmlns:a16="http://schemas.microsoft.com/office/drawing/2014/main" id="{674915A9-2528-3A37-3811-F061AE1C6391}"/>
                </a:ext>
              </a:extLst>
            </p:cNvPr>
            <p:cNvSpPr/>
            <p:nvPr/>
          </p:nvSpPr>
          <p:spPr>
            <a:xfrm>
              <a:off x="6750000" y="5040000"/>
              <a:ext cx="180000" cy="540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文本框 289">
                  <a:extLst>
                    <a:ext uri="{FF2B5EF4-FFF2-40B4-BE49-F238E27FC236}">
                      <a16:creationId xmlns:a16="http://schemas.microsoft.com/office/drawing/2014/main" id="{F7CBF5CB-7377-8000-058D-0C119268682B}"/>
                    </a:ext>
                  </a:extLst>
                </p:cNvPr>
                <p:cNvSpPr txBox="1"/>
                <p:nvPr/>
              </p:nvSpPr>
              <p:spPr>
                <a:xfrm>
                  <a:off x="6948000" y="5040000"/>
                  <a:ext cx="540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290" name="文本框 289">
                  <a:extLst>
                    <a:ext uri="{FF2B5EF4-FFF2-40B4-BE49-F238E27FC236}">
                      <a16:creationId xmlns:a16="http://schemas.microsoft.com/office/drawing/2014/main" id="{F7CBF5CB-7377-8000-058D-0C11926868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000" y="5040000"/>
                  <a:ext cx="540000" cy="540000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1" name="组合 290">
              <a:extLst>
                <a:ext uri="{FF2B5EF4-FFF2-40B4-BE49-F238E27FC236}">
                  <a16:creationId xmlns:a16="http://schemas.microsoft.com/office/drawing/2014/main" id="{A7DD78A3-8294-A9E7-84CC-DA2308DEAD44}"/>
                </a:ext>
              </a:extLst>
            </p:cNvPr>
            <p:cNvGrpSpPr/>
            <p:nvPr/>
          </p:nvGrpSpPr>
          <p:grpSpPr>
            <a:xfrm>
              <a:off x="7668000" y="5544000"/>
              <a:ext cx="720000" cy="1044000"/>
              <a:chOff x="10124400" y="5696400"/>
              <a:chExt cx="720000" cy="1044000"/>
            </a:xfrm>
          </p:grpSpPr>
          <p:sp>
            <p:nvSpPr>
              <p:cNvPr id="303" name="矩形 302">
                <a:extLst>
                  <a:ext uri="{FF2B5EF4-FFF2-40B4-BE49-F238E27FC236}">
                    <a16:creationId xmlns:a16="http://schemas.microsoft.com/office/drawing/2014/main" id="{1E8BA288-6AE2-7FB3-3AEA-D9C1913A3269}"/>
                  </a:ext>
                </a:extLst>
              </p:cNvPr>
              <p:cNvSpPr/>
              <p:nvPr/>
            </p:nvSpPr>
            <p:spPr>
              <a:xfrm>
                <a:off x="10394400" y="6416400"/>
                <a:ext cx="126000" cy="144000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04" name="直接连接符 303">
                <a:extLst>
                  <a:ext uri="{FF2B5EF4-FFF2-40B4-BE49-F238E27FC236}">
                    <a16:creationId xmlns:a16="http://schemas.microsoft.com/office/drawing/2014/main" id="{216BFEE1-685D-6C8B-B09A-9B93C93318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94400" y="6380400"/>
                <a:ext cx="0" cy="2160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直接连接符 304">
                <a:extLst>
                  <a:ext uri="{FF2B5EF4-FFF2-40B4-BE49-F238E27FC236}">
                    <a16:creationId xmlns:a16="http://schemas.microsoft.com/office/drawing/2014/main" id="{F74AE619-CE57-D41F-892E-33A1FB4CF8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0400" y="6236400"/>
                <a:ext cx="0" cy="504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6" name="文本框 305">
                    <a:extLst>
                      <a:ext uri="{FF2B5EF4-FFF2-40B4-BE49-F238E27FC236}">
                        <a16:creationId xmlns:a16="http://schemas.microsoft.com/office/drawing/2014/main" id="{9E52EAB0-6E8B-A19F-96B5-54881EC0325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24400" y="5696400"/>
                    <a:ext cx="720000" cy="54000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800" i="1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800" b="0" i="0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EE</m:t>
                              </m:r>
                            </m:sub>
                          </m:sSub>
                        </m:oMath>
                      </m:oMathPara>
                    </a14:m>
                    <a:endParaRPr dirty="0"/>
                  </a:p>
                </p:txBody>
              </p:sp>
            </mc:Choice>
            <mc:Fallback xmlns="">
              <p:sp>
                <p:nvSpPr>
                  <p:cNvPr id="183" name="文本框 182">
                    <a:extLst>
                      <a:ext uri="{FF2B5EF4-FFF2-40B4-BE49-F238E27FC236}">
                        <a16:creationId xmlns:a16="http://schemas.microsoft.com/office/drawing/2014/main" id="{A7236175-DCD8-4EB6-C900-F4FE059D0D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24400" y="5696400"/>
                    <a:ext cx="720000" cy="54000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文本框 291">
                  <a:extLst>
                    <a:ext uri="{FF2B5EF4-FFF2-40B4-BE49-F238E27FC236}">
                      <a16:creationId xmlns:a16="http://schemas.microsoft.com/office/drawing/2014/main" id="{C6924D4E-07EE-CE2E-56F0-200265B0B5B1}"/>
                    </a:ext>
                  </a:extLst>
                </p:cNvPr>
                <p:cNvSpPr txBox="1"/>
                <p:nvPr/>
              </p:nvSpPr>
              <p:spPr>
                <a:xfrm>
                  <a:off x="6966000" y="5652000"/>
                  <a:ext cx="504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292" name="文本框 291">
                  <a:extLst>
                    <a:ext uri="{FF2B5EF4-FFF2-40B4-BE49-F238E27FC236}">
                      <a16:creationId xmlns:a16="http://schemas.microsoft.com/office/drawing/2014/main" id="{C6924D4E-07EE-CE2E-56F0-200265B0B5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6000" y="5652000"/>
                  <a:ext cx="504000" cy="540000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3" name="直接箭头连接符 292">
              <a:extLst>
                <a:ext uri="{FF2B5EF4-FFF2-40B4-BE49-F238E27FC236}">
                  <a16:creationId xmlns:a16="http://schemas.microsoft.com/office/drawing/2014/main" id="{9836BB0F-7B98-A0FF-0EBE-56994A35D8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6000" y="5652000"/>
              <a:ext cx="0" cy="54000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椭圆 293">
              <a:extLst>
                <a:ext uri="{FF2B5EF4-FFF2-40B4-BE49-F238E27FC236}">
                  <a16:creationId xmlns:a16="http://schemas.microsoft.com/office/drawing/2014/main" id="{295E30DD-59A7-EBFD-D2FC-5B6BCAFB1DC3}"/>
                </a:ext>
              </a:extLst>
            </p:cNvPr>
            <p:cNvSpPr/>
            <p:nvPr/>
          </p:nvSpPr>
          <p:spPr>
            <a:xfrm>
              <a:off x="8064000" y="36396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5" name="直接箭头连接符 294">
              <a:extLst>
                <a:ext uri="{FF2B5EF4-FFF2-40B4-BE49-F238E27FC236}">
                  <a16:creationId xmlns:a16="http://schemas.microsoft.com/office/drawing/2014/main" id="{F14F5BD9-D511-143E-E0E7-F706F83DD8E3}"/>
                </a:ext>
              </a:extLst>
            </p:cNvPr>
            <p:cNvCxnSpPr>
              <a:cxnSpLocks/>
            </p:cNvCxnSpPr>
            <p:nvPr/>
          </p:nvCxnSpPr>
          <p:spPr>
            <a:xfrm>
              <a:off x="8064000" y="3693600"/>
              <a:ext cx="864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6" name="椭圆 295">
              <a:extLst>
                <a:ext uri="{FF2B5EF4-FFF2-40B4-BE49-F238E27FC236}">
                  <a16:creationId xmlns:a16="http://schemas.microsoft.com/office/drawing/2014/main" id="{94ACF390-6593-6A57-A056-E1C4EED0C882}"/>
                </a:ext>
              </a:extLst>
            </p:cNvPr>
            <p:cNvSpPr/>
            <p:nvPr/>
          </p:nvSpPr>
          <p:spPr>
            <a:xfrm>
              <a:off x="8064000" y="37692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7" name="椭圆 296">
              <a:extLst>
                <a:ext uri="{FF2B5EF4-FFF2-40B4-BE49-F238E27FC236}">
                  <a16:creationId xmlns:a16="http://schemas.microsoft.com/office/drawing/2014/main" id="{7E6B4E85-C7F1-0FFA-10FD-5706B5BB597C}"/>
                </a:ext>
              </a:extLst>
            </p:cNvPr>
            <p:cNvSpPr/>
            <p:nvPr/>
          </p:nvSpPr>
          <p:spPr>
            <a:xfrm>
              <a:off x="8064000" y="38988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椭圆 297">
              <a:extLst>
                <a:ext uri="{FF2B5EF4-FFF2-40B4-BE49-F238E27FC236}">
                  <a16:creationId xmlns:a16="http://schemas.microsoft.com/office/drawing/2014/main" id="{40CCE03C-4A46-5D9B-D38B-EB1A5245EF5D}"/>
                </a:ext>
              </a:extLst>
            </p:cNvPr>
            <p:cNvSpPr/>
            <p:nvPr/>
          </p:nvSpPr>
          <p:spPr>
            <a:xfrm>
              <a:off x="8064000" y="40284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9" name="直接箭头连接符 298">
              <a:extLst>
                <a:ext uri="{FF2B5EF4-FFF2-40B4-BE49-F238E27FC236}">
                  <a16:creationId xmlns:a16="http://schemas.microsoft.com/office/drawing/2014/main" id="{774DFFCD-B3DB-F270-4FB0-6C34273325F1}"/>
                </a:ext>
              </a:extLst>
            </p:cNvPr>
            <p:cNvCxnSpPr>
              <a:cxnSpLocks/>
            </p:cNvCxnSpPr>
            <p:nvPr/>
          </p:nvCxnSpPr>
          <p:spPr>
            <a:xfrm>
              <a:off x="8064000" y="3823200"/>
              <a:ext cx="864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接箭头连接符 299">
              <a:extLst>
                <a:ext uri="{FF2B5EF4-FFF2-40B4-BE49-F238E27FC236}">
                  <a16:creationId xmlns:a16="http://schemas.microsoft.com/office/drawing/2014/main" id="{706237C6-9D6E-5390-4353-7C522E6762AA}"/>
                </a:ext>
              </a:extLst>
            </p:cNvPr>
            <p:cNvCxnSpPr>
              <a:cxnSpLocks/>
            </p:cNvCxnSpPr>
            <p:nvPr/>
          </p:nvCxnSpPr>
          <p:spPr>
            <a:xfrm>
              <a:off x="8064000" y="3952800"/>
              <a:ext cx="864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直接箭头连接符 300">
              <a:extLst>
                <a:ext uri="{FF2B5EF4-FFF2-40B4-BE49-F238E27FC236}">
                  <a16:creationId xmlns:a16="http://schemas.microsoft.com/office/drawing/2014/main" id="{4B5DA2C4-906C-AC43-9672-6B732CCCA701}"/>
                </a:ext>
              </a:extLst>
            </p:cNvPr>
            <p:cNvCxnSpPr>
              <a:cxnSpLocks/>
            </p:cNvCxnSpPr>
            <p:nvPr/>
          </p:nvCxnSpPr>
          <p:spPr>
            <a:xfrm>
              <a:off x="8064000" y="4082400"/>
              <a:ext cx="864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2" name="椭圆 301">
              <a:extLst>
                <a:ext uri="{FF2B5EF4-FFF2-40B4-BE49-F238E27FC236}">
                  <a16:creationId xmlns:a16="http://schemas.microsoft.com/office/drawing/2014/main" id="{0FA726CE-C954-25C0-5537-DC8EC911F796}"/>
                </a:ext>
              </a:extLst>
            </p:cNvPr>
            <p:cNvSpPr/>
            <p:nvPr/>
          </p:nvSpPr>
          <p:spPr>
            <a:xfrm>
              <a:off x="9090000" y="6282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533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40" grpId="0" animBg="1"/>
      <p:bldP spid="112" grpId="0"/>
      <p:bldP spid="171" grpId="0" animBg="1"/>
      <p:bldP spid="172" grpId="0"/>
      <p:bldP spid="2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F8EE1-9FD0-BF2C-2B9E-D67FA1C29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340BCC-4E71-1DD5-6C1A-8F4142A05C40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双极结型三极管 </a:t>
            </a:r>
            <a:r>
              <a:rPr lang="en-US" altLang="zh-CN" sz="3000" dirty="0"/>
              <a:t>—— </a:t>
            </a:r>
            <a:r>
              <a:rPr lang="zh-CN" altLang="en-US" sz="3000" dirty="0">
                <a:solidFill>
                  <a:srgbClr val="FFFF00"/>
                </a:solidFill>
              </a:rPr>
              <a:t>用于放大信号的连接方式</a:t>
            </a:r>
            <a:endParaRPr lang="en-US" altLang="zh-CN" sz="3000" dirty="0">
              <a:solidFill>
                <a:srgbClr val="FFFF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AED7A5E-F058-8110-5544-CBDBFBF0CD8D}"/>
              </a:ext>
            </a:extLst>
          </p:cNvPr>
          <p:cNvSpPr txBox="1"/>
          <p:nvPr/>
        </p:nvSpPr>
        <p:spPr>
          <a:xfrm>
            <a:off x="360002" y="827142"/>
            <a:ext cx="6302056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BJT 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放大信号时的三种连接方式：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F0C0A2EC-E2BA-3A4A-459C-1FCA5C282A6F}"/>
              </a:ext>
            </a:extLst>
          </p:cNvPr>
          <p:cNvSpPr txBox="1"/>
          <p:nvPr/>
        </p:nvSpPr>
        <p:spPr>
          <a:xfrm>
            <a:off x="5508000" y="3599999"/>
            <a:ext cx="1728000" cy="49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共发射极</a:t>
            </a:r>
            <a:endParaRPr kumimoji="1" lang="en-US" altLang="zh-CN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D0C9CA4D-9967-4827-0023-E5B7BAB5D2DD}"/>
              </a:ext>
            </a:extLst>
          </p:cNvPr>
          <p:cNvSpPr txBox="1"/>
          <p:nvPr/>
        </p:nvSpPr>
        <p:spPr>
          <a:xfrm>
            <a:off x="360000" y="4680000"/>
            <a:ext cx="7423830" cy="1612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要使得 </a:t>
            </a: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BJT 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有放大作用，需注意如下事项：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发射结正偏，集电结反偏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集电极不能作为输入端，基极不能作为输出端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790A74D1-AF58-405C-9D6A-90D9324C4107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96FEC57A-4FB5-D1A9-4FC8-BD1CA1E5BC74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159" name="箭头: 五边形 158">
                <a:extLst>
                  <a:ext uri="{FF2B5EF4-FFF2-40B4-BE49-F238E27FC236}">
                    <a16:creationId xmlns:a16="http://schemas.microsoft.com/office/drawing/2014/main" id="{6C389544-99EE-476E-CE7E-F5D6A34DC1F4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0" name="箭头: V 形 159">
                <a:extLst>
                  <a:ext uri="{FF2B5EF4-FFF2-40B4-BE49-F238E27FC236}">
                    <a16:creationId xmlns:a16="http://schemas.microsoft.com/office/drawing/2014/main" id="{802831B8-0112-539D-DD6E-9A330C6209E1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8" name="灯片编号占位符 3">
              <a:extLst>
                <a:ext uri="{FF2B5EF4-FFF2-40B4-BE49-F238E27FC236}">
                  <a16:creationId xmlns:a16="http://schemas.microsoft.com/office/drawing/2014/main" id="{43D844FC-59DB-008A-E1AA-E6C17951CEE0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13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73EEEFA5-19D0-8DEC-4506-2F29927893DB}"/>
              </a:ext>
            </a:extLst>
          </p:cNvPr>
          <p:cNvGrpSpPr/>
          <p:nvPr/>
        </p:nvGrpSpPr>
        <p:grpSpPr>
          <a:xfrm>
            <a:off x="4752000" y="1188000"/>
            <a:ext cx="2664000" cy="2477665"/>
            <a:chOff x="4680000" y="1260000"/>
            <a:chExt cx="2664000" cy="2477665"/>
          </a:xfrm>
        </p:grpSpPr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C3B7DAE6-A7B7-0C8F-7D25-BC9E1D46C3AB}"/>
                </a:ext>
              </a:extLst>
            </p:cNvPr>
            <p:cNvSpPr txBox="1"/>
            <p:nvPr/>
          </p:nvSpPr>
          <p:spPr>
            <a:xfrm>
              <a:off x="4680000" y="2448000"/>
              <a:ext cx="360000" cy="1008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输入口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F8920B1C-C140-9C38-C947-27FE6B9A9C59}"/>
                </a:ext>
              </a:extLst>
            </p:cNvPr>
            <p:cNvSpPr txBox="1"/>
            <p:nvPr/>
          </p:nvSpPr>
          <p:spPr>
            <a:xfrm>
              <a:off x="6084000" y="3276000"/>
              <a:ext cx="43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83FA4594-5284-FEC9-DD6A-D47CF9261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8000" y="223140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E8CB7408-A596-5907-EC31-C734C7019C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8000" y="2214000"/>
              <a:ext cx="432000" cy="21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F9C47291-17E3-7513-AEDC-9BA1EFE41E7B}"/>
                </a:ext>
              </a:extLst>
            </p:cNvPr>
            <p:cNvCxnSpPr>
              <a:cxnSpLocks/>
            </p:cNvCxnSpPr>
            <p:nvPr/>
          </p:nvCxnSpPr>
          <p:spPr>
            <a:xfrm>
              <a:off x="5868000" y="2754000"/>
              <a:ext cx="432000" cy="21600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35159CB2-B8CE-1635-7FB4-30E010B3B2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0000" y="1764000"/>
              <a:ext cx="0" cy="46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812C9ABB-B624-3754-BD2A-75478DFAD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999" y="2970000"/>
              <a:ext cx="0" cy="36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B4EFFB1B-A1EE-8F33-70B6-7019A1853E60}"/>
                </a:ext>
              </a:extLst>
            </p:cNvPr>
            <p:cNvCxnSpPr>
              <a:cxnSpLocks/>
            </p:cNvCxnSpPr>
            <p:nvPr/>
          </p:nvCxnSpPr>
          <p:spPr>
            <a:xfrm>
              <a:off x="5184000" y="2592000"/>
              <a:ext cx="68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1DD8CC8E-030C-BDDD-C371-A5279D291B8B}"/>
                </a:ext>
              </a:extLst>
            </p:cNvPr>
            <p:cNvSpPr txBox="1"/>
            <p:nvPr/>
          </p:nvSpPr>
          <p:spPr>
            <a:xfrm>
              <a:off x="4960800" y="2088000"/>
              <a:ext cx="43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3007483E-0542-BA44-85BA-36F2329DB63C}"/>
                </a:ext>
              </a:extLst>
            </p:cNvPr>
            <p:cNvSpPr/>
            <p:nvPr/>
          </p:nvSpPr>
          <p:spPr>
            <a:xfrm>
              <a:off x="5112000" y="25272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66431CB1-64EA-A4DE-FE8F-03A7A4828DFE}"/>
                </a:ext>
              </a:extLst>
            </p:cNvPr>
            <p:cNvSpPr/>
            <p:nvPr/>
          </p:nvSpPr>
          <p:spPr>
            <a:xfrm>
              <a:off x="6912000" y="16992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EA4990CC-0974-DBA3-D066-FAC7BDF6C66F}"/>
                </a:ext>
              </a:extLst>
            </p:cNvPr>
            <p:cNvSpPr txBox="1"/>
            <p:nvPr/>
          </p:nvSpPr>
          <p:spPr>
            <a:xfrm>
              <a:off x="6760800" y="1260000"/>
              <a:ext cx="43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F3BDC19F-C1B8-6A85-9398-69961F6E1D71}"/>
                </a:ext>
              </a:extLst>
            </p:cNvPr>
            <p:cNvCxnSpPr>
              <a:cxnSpLocks/>
            </p:cNvCxnSpPr>
            <p:nvPr/>
          </p:nvCxnSpPr>
          <p:spPr>
            <a:xfrm>
              <a:off x="6300000" y="1764000"/>
              <a:ext cx="61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5F7B3C2E-00AB-9575-3797-9DAF13BC4E1B}"/>
                </a:ext>
              </a:extLst>
            </p:cNvPr>
            <p:cNvCxnSpPr>
              <a:cxnSpLocks/>
            </p:cNvCxnSpPr>
            <p:nvPr/>
          </p:nvCxnSpPr>
          <p:spPr>
            <a:xfrm>
              <a:off x="5184000" y="3330000"/>
              <a:ext cx="180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D81BB4FA-6EF1-5864-3898-D51B058EFEEC}"/>
                </a:ext>
              </a:extLst>
            </p:cNvPr>
            <p:cNvSpPr/>
            <p:nvPr/>
          </p:nvSpPr>
          <p:spPr>
            <a:xfrm>
              <a:off x="5112000" y="32652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B0FBE686-FFD2-9D80-7488-C62F9651C84B}"/>
                </a:ext>
              </a:extLst>
            </p:cNvPr>
            <p:cNvSpPr/>
            <p:nvPr/>
          </p:nvSpPr>
          <p:spPr>
            <a:xfrm>
              <a:off x="6912000" y="32652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4B68DB08-C663-EE81-A29D-74A8667A4F41}"/>
                </a:ext>
              </a:extLst>
            </p:cNvPr>
            <p:cNvSpPr/>
            <p:nvPr/>
          </p:nvSpPr>
          <p:spPr>
            <a:xfrm>
              <a:off x="6246000" y="3276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66032A40-FD6F-60E8-3435-7B6B9233BD9A}"/>
                    </a:ext>
                  </a:extLst>
                </p:cNvPr>
                <p:cNvSpPr txBox="1"/>
                <p:nvPr/>
              </p:nvSpPr>
              <p:spPr>
                <a:xfrm>
                  <a:off x="6480000" y="1836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66032A40-FD6F-60E8-3435-7B6B9233B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000" y="1836000"/>
                  <a:ext cx="360000" cy="432000"/>
                </a:xfrm>
                <a:prstGeom prst="rect">
                  <a:avLst/>
                </a:prstGeom>
                <a:blipFill>
                  <a:blip r:embed="rId3"/>
                  <a:stretch>
                    <a:fillRect l="-5085" r="-13559" b="-98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69BCDD35-FEE9-1F33-E1C2-9B102F523C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8000" y="1872000"/>
              <a:ext cx="432000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9DD86CDA-D9FC-4D71-E813-323EA35CFD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8000" y="2700000"/>
              <a:ext cx="432000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FFB1D5EC-7E91-F224-D2CE-CFE4876CC64E}"/>
                    </a:ext>
                  </a:extLst>
                </p:cNvPr>
                <p:cNvSpPr txBox="1"/>
                <p:nvPr/>
              </p:nvSpPr>
              <p:spPr>
                <a:xfrm>
                  <a:off x="5328000" y="2664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FFB1D5EC-7E91-F224-D2CE-CFE4876CC6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8000" y="2664000"/>
                  <a:ext cx="360000" cy="432000"/>
                </a:xfrm>
                <a:prstGeom prst="rect">
                  <a:avLst/>
                </a:prstGeom>
                <a:blipFill>
                  <a:blip r:embed="rId4"/>
                  <a:stretch>
                    <a:fillRect l="-5085" r="-16949" b="-98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A6B1D3C6-7011-58AF-6132-4C035B3564F6}"/>
                </a:ext>
              </a:extLst>
            </p:cNvPr>
            <p:cNvSpPr txBox="1"/>
            <p:nvPr/>
          </p:nvSpPr>
          <p:spPr>
            <a:xfrm>
              <a:off x="6984000" y="2034000"/>
              <a:ext cx="3600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输出口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124" name="文本框 123">
            <a:extLst>
              <a:ext uri="{FF2B5EF4-FFF2-40B4-BE49-F238E27FC236}">
                <a16:creationId xmlns:a16="http://schemas.microsoft.com/office/drawing/2014/main" id="{D1D32B85-F928-64D5-D4D4-3E992F2EB3C8}"/>
              </a:ext>
            </a:extLst>
          </p:cNvPr>
          <p:cNvSpPr txBox="1"/>
          <p:nvPr/>
        </p:nvSpPr>
        <p:spPr>
          <a:xfrm>
            <a:off x="9504000" y="3600000"/>
            <a:ext cx="1728000" cy="49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共集电极</a:t>
            </a:r>
            <a:endParaRPr kumimoji="1" lang="en-US" altLang="zh-CN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13258201-8B28-0282-299B-3987F2DDB1C8}"/>
              </a:ext>
            </a:extLst>
          </p:cNvPr>
          <p:cNvGrpSpPr/>
          <p:nvPr/>
        </p:nvGrpSpPr>
        <p:grpSpPr>
          <a:xfrm>
            <a:off x="8748000" y="1188000"/>
            <a:ext cx="2664000" cy="2477665"/>
            <a:chOff x="4680000" y="1260000"/>
            <a:chExt cx="2664000" cy="2477665"/>
          </a:xfrm>
        </p:grpSpPr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4B82048B-081C-FF2D-9C5C-F8E9ADF12066}"/>
                </a:ext>
              </a:extLst>
            </p:cNvPr>
            <p:cNvSpPr txBox="1"/>
            <p:nvPr/>
          </p:nvSpPr>
          <p:spPr>
            <a:xfrm>
              <a:off x="4680000" y="2448000"/>
              <a:ext cx="360000" cy="1008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输入口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47E67711-8DD4-6A62-C0B3-9AB7F31AD6A3}"/>
                </a:ext>
              </a:extLst>
            </p:cNvPr>
            <p:cNvSpPr txBox="1"/>
            <p:nvPr/>
          </p:nvSpPr>
          <p:spPr>
            <a:xfrm>
              <a:off x="6084000" y="3276000"/>
              <a:ext cx="43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8026BF2A-17C8-704B-E6AB-4B3F932919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8000" y="223140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57C3D7D7-CBA4-A62A-C29F-B60665E71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8000" y="2214000"/>
              <a:ext cx="432000" cy="21600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00E632DB-AD6C-B845-1EF2-1D3E63892872}"/>
                </a:ext>
              </a:extLst>
            </p:cNvPr>
            <p:cNvCxnSpPr>
              <a:cxnSpLocks/>
            </p:cNvCxnSpPr>
            <p:nvPr/>
          </p:nvCxnSpPr>
          <p:spPr>
            <a:xfrm>
              <a:off x="5868000" y="2754000"/>
              <a:ext cx="432000" cy="216000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2A71EEB3-E631-35C7-359D-24C552AD11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0000" y="1764000"/>
              <a:ext cx="0" cy="46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231F7D2D-4792-5A06-7108-561FF0E08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999" y="2970000"/>
              <a:ext cx="0" cy="36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EFB86298-F2A2-DEE5-245F-F325CEFC1106}"/>
                </a:ext>
              </a:extLst>
            </p:cNvPr>
            <p:cNvCxnSpPr>
              <a:cxnSpLocks/>
            </p:cNvCxnSpPr>
            <p:nvPr/>
          </p:nvCxnSpPr>
          <p:spPr>
            <a:xfrm>
              <a:off x="5184000" y="2592000"/>
              <a:ext cx="68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E98A7328-8C80-8484-C4CA-F7180BB3BB1D}"/>
                </a:ext>
              </a:extLst>
            </p:cNvPr>
            <p:cNvSpPr txBox="1"/>
            <p:nvPr/>
          </p:nvSpPr>
          <p:spPr>
            <a:xfrm>
              <a:off x="4960800" y="2088000"/>
              <a:ext cx="43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椭圆 164">
              <a:extLst>
                <a:ext uri="{FF2B5EF4-FFF2-40B4-BE49-F238E27FC236}">
                  <a16:creationId xmlns:a16="http://schemas.microsoft.com/office/drawing/2014/main" id="{6B81DF29-CA25-1407-37A3-B58A37CD81CA}"/>
                </a:ext>
              </a:extLst>
            </p:cNvPr>
            <p:cNvSpPr/>
            <p:nvPr/>
          </p:nvSpPr>
          <p:spPr>
            <a:xfrm>
              <a:off x="5112000" y="25272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66" name="椭圆 165">
              <a:extLst>
                <a:ext uri="{FF2B5EF4-FFF2-40B4-BE49-F238E27FC236}">
                  <a16:creationId xmlns:a16="http://schemas.microsoft.com/office/drawing/2014/main" id="{3C1B204D-FEEA-6FA7-2ED2-6A7D08AF51EA}"/>
                </a:ext>
              </a:extLst>
            </p:cNvPr>
            <p:cNvSpPr/>
            <p:nvPr/>
          </p:nvSpPr>
          <p:spPr>
            <a:xfrm>
              <a:off x="6912000" y="16992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67" name="文本框 166">
              <a:extLst>
                <a:ext uri="{FF2B5EF4-FFF2-40B4-BE49-F238E27FC236}">
                  <a16:creationId xmlns:a16="http://schemas.microsoft.com/office/drawing/2014/main" id="{AAD7B012-7B9B-816B-947E-2D0914E68F49}"/>
                </a:ext>
              </a:extLst>
            </p:cNvPr>
            <p:cNvSpPr txBox="1"/>
            <p:nvPr/>
          </p:nvSpPr>
          <p:spPr>
            <a:xfrm>
              <a:off x="6760800" y="1260000"/>
              <a:ext cx="43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476602A6-665F-A5D0-5AC3-A417A35CBE16}"/>
                </a:ext>
              </a:extLst>
            </p:cNvPr>
            <p:cNvCxnSpPr>
              <a:cxnSpLocks/>
            </p:cNvCxnSpPr>
            <p:nvPr/>
          </p:nvCxnSpPr>
          <p:spPr>
            <a:xfrm>
              <a:off x="6300000" y="1764000"/>
              <a:ext cx="61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9464D188-5988-7AAF-8FD7-B8E95A36E6B4}"/>
                </a:ext>
              </a:extLst>
            </p:cNvPr>
            <p:cNvCxnSpPr>
              <a:cxnSpLocks/>
            </p:cNvCxnSpPr>
            <p:nvPr/>
          </p:nvCxnSpPr>
          <p:spPr>
            <a:xfrm>
              <a:off x="5184000" y="3330000"/>
              <a:ext cx="180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椭圆 169">
              <a:extLst>
                <a:ext uri="{FF2B5EF4-FFF2-40B4-BE49-F238E27FC236}">
                  <a16:creationId xmlns:a16="http://schemas.microsoft.com/office/drawing/2014/main" id="{04C61BB3-A7A8-0A44-00EC-64B677F3A087}"/>
                </a:ext>
              </a:extLst>
            </p:cNvPr>
            <p:cNvSpPr/>
            <p:nvPr/>
          </p:nvSpPr>
          <p:spPr>
            <a:xfrm>
              <a:off x="5112000" y="32652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E6BECF98-B657-C8C2-48C4-1D671C4AFFF0}"/>
                </a:ext>
              </a:extLst>
            </p:cNvPr>
            <p:cNvSpPr/>
            <p:nvPr/>
          </p:nvSpPr>
          <p:spPr>
            <a:xfrm>
              <a:off x="6912000" y="32652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72" name="椭圆 171">
              <a:extLst>
                <a:ext uri="{FF2B5EF4-FFF2-40B4-BE49-F238E27FC236}">
                  <a16:creationId xmlns:a16="http://schemas.microsoft.com/office/drawing/2014/main" id="{55029755-081D-AED6-DC63-9184DC4A8C3D}"/>
                </a:ext>
              </a:extLst>
            </p:cNvPr>
            <p:cNvSpPr/>
            <p:nvPr/>
          </p:nvSpPr>
          <p:spPr>
            <a:xfrm>
              <a:off x="6246000" y="3276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EDD69943-75B0-D628-0FF6-9476106674CE}"/>
                    </a:ext>
                  </a:extLst>
                </p:cNvPr>
                <p:cNvSpPr txBox="1"/>
                <p:nvPr/>
              </p:nvSpPr>
              <p:spPr>
                <a:xfrm>
                  <a:off x="6408000" y="1836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EDD69943-75B0-D628-0FF6-9476106674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8000" y="1836000"/>
                  <a:ext cx="360000" cy="432000"/>
                </a:xfrm>
                <a:prstGeom prst="rect">
                  <a:avLst/>
                </a:prstGeom>
                <a:blipFill>
                  <a:blip r:embed="rId5"/>
                  <a:stretch>
                    <a:fillRect l="-5085" r="-15254" b="-98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5D08D50C-D79E-CDCA-E5B1-CBE01C085C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8000" y="1872000"/>
              <a:ext cx="432000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箭头连接符 174">
              <a:extLst>
                <a:ext uri="{FF2B5EF4-FFF2-40B4-BE49-F238E27FC236}">
                  <a16:creationId xmlns:a16="http://schemas.microsoft.com/office/drawing/2014/main" id="{B7D4897F-502F-67BB-8381-BBD1F9CC0E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8000" y="2700000"/>
              <a:ext cx="432000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E01BB7BC-B859-302D-829E-5E4F9A0951E1}"/>
                    </a:ext>
                  </a:extLst>
                </p:cNvPr>
                <p:cNvSpPr txBox="1"/>
                <p:nvPr/>
              </p:nvSpPr>
              <p:spPr>
                <a:xfrm>
                  <a:off x="5328000" y="2664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E01BB7BC-B859-302D-829E-5E4F9A095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8000" y="2664000"/>
                  <a:ext cx="360000" cy="432000"/>
                </a:xfrm>
                <a:prstGeom prst="rect">
                  <a:avLst/>
                </a:prstGeom>
                <a:blipFill>
                  <a:blip r:embed="rId6"/>
                  <a:stretch>
                    <a:fillRect l="-3390" r="-16949" b="-98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7" name="文本框 176">
              <a:extLst>
                <a:ext uri="{FF2B5EF4-FFF2-40B4-BE49-F238E27FC236}">
                  <a16:creationId xmlns:a16="http://schemas.microsoft.com/office/drawing/2014/main" id="{938D14BB-4370-E137-388E-85BAAD3D04A4}"/>
                </a:ext>
              </a:extLst>
            </p:cNvPr>
            <p:cNvSpPr txBox="1"/>
            <p:nvPr/>
          </p:nvSpPr>
          <p:spPr>
            <a:xfrm>
              <a:off x="6984000" y="2034000"/>
              <a:ext cx="3600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输出口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178" name="文本框 177">
            <a:extLst>
              <a:ext uri="{FF2B5EF4-FFF2-40B4-BE49-F238E27FC236}">
                <a16:creationId xmlns:a16="http://schemas.microsoft.com/office/drawing/2014/main" id="{455EAD39-3A6D-72DB-2859-147175B9A8B8}"/>
              </a:ext>
            </a:extLst>
          </p:cNvPr>
          <p:cNvSpPr txBox="1"/>
          <p:nvPr/>
        </p:nvSpPr>
        <p:spPr>
          <a:xfrm>
            <a:off x="1296000" y="3600000"/>
            <a:ext cx="1728000" cy="49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共基极</a:t>
            </a:r>
            <a:endParaRPr kumimoji="1" lang="en-US" altLang="zh-CN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BE8E5CD8-8994-D923-8014-C601EA596B8F}"/>
              </a:ext>
            </a:extLst>
          </p:cNvPr>
          <p:cNvGrpSpPr/>
          <p:nvPr/>
        </p:nvGrpSpPr>
        <p:grpSpPr>
          <a:xfrm>
            <a:off x="648000" y="1656000"/>
            <a:ext cx="3024000" cy="2045665"/>
            <a:chOff x="648000" y="1728000"/>
            <a:chExt cx="3024000" cy="2045665"/>
          </a:xfrm>
        </p:grpSpPr>
        <p:sp>
          <p:nvSpPr>
            <p:cNvPr id="180" name="文本框 179">
              <a:extLst>
                <a:ext uri="{FF2B5EF4-FFF2-40B4-BE49-F238E27FC236}">
                  <a16:creationId xmlns:a16="http://schemas.microsoft.com/office/drawing/2014/main" id="{6D360FFE-5D71-9F41-2C5C-F0CDAFED3298}"/>
                </a:ext>
              </a:extLst>
            </p:cNvPr>
            <p:cNvSpPr txBox="1"/>
            <p:nvPr/>
          </p:nvSpPr>
          <p:spPr>
            <a:xfrm>
              <a:off x="648000" y="2286000"/>
              <a:ext cx="360000" cy="1008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输入口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  <p:sp>
          <p:nvSpPr>
            <p:cNvPr id="181" name="文本框 180">
              <a:extLst>
                <a:ext uri="{FF2B5EF4-FFF2-40B4-BE49-F238E27FC236}">
                  <a16:creationId xmlns:a16="http://schemas.microsoft.com/office/drawing/2014/main" id="{75792EF4-3827-E6F5-0465-A78CCFE2B0A0}"/>
                </a:ext>
              </a:extLst>
            </p:cNvPr>
            <p:cNvSpPr txBox="1"/>
            <p:nvPr/>
          </p:nvSpPr>
          <p:spPr>
            <a:xfrm>
              <a:off x="1944000" y="3312000"/>
              <a:ext cx="43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133B9C6A-93FC-B166-F59E-8299363F60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0800" y="2664000"/>
              <a:ext cx="72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165D4095-2F6F-7BDE-EAE5-22E6FC81B9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2800" y="2232000"/>
              <a:ext cx="216000" cy="43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D5EA4DDD-94FE-84D4-66E4-5173A08BC4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92800" y="2231475"/>
              <a:ext cx="216000" cy="43200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2433E64A-6402-8A82-60CC-0BFB0F70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0800" y="2664000"/>
              <a:ext cx="0" cy="64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31DADE8A-EA3C-CECD-BAD8-45D63454EF30}"/>
                </a:ext>
              </a:extLst>
            </p:cNvPr>
            <p:cNvSpPr txBox="1"/>
            <p:nvPr/>
          </p:nvSpPr>
          <p:spPr>
            <a:xfrm>
              <a:off x="928800" y="1728000"/>
              <a:ext cx="43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020BF652-F04A-F51B-CD32-6F8D72612581}"/>
                </a:ext>
              </a:extLst>
            </p:cNvPr>
            <p:cNvSpPr txBox="1"/>
            <p:nvPr/>
          </p:nvSpPr>
          <p:spPr>
            <a:xfrm>
              <a:off x="2944800" y="1728000"/>
              <a:ext cx="43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7677FFB1-9B40-715C-BF5D-562ECF5CE4C9}"/>
                </a:ext>
              </a:extLst>
            </p:cNvPr>
            <p:cNvCxnSpPr>
              <a:cxnSpLocks/>
            </p:cNvCxnSpPr>
            <p:nvPr/>
          </p:nvCxnSpPr>
          <p:spPr>
            <a:xfrm>
              <a:off x="2548800" y="2231475"/>
              <a:ext cx="54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E58D4757-8A7D-1765-79BA-2F79B3DF0BA5}"/>
                </a:ext>
              </a:extLst>
            </p:cNvPr>
            <p:cNvCxnSpPr>
              <a:cxnSpLocks/>
            </p:cNvCxnSpPr>
            <p:nvPr/>
          </p:nvCxnSpPr>
          <p:spPr>
            <a:xfrm>
              <a:off x="1152000" y="3329475"/>
              <a:ext cx="194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椭圆 193">
              <a:extLst>
                <a:ext uri="{FF2B5EF4-FFF2-40B4-BE49-F238E27FC236}">
                  <a16:creationId xmlns:a16="http://schemas.microsoft.com/office/drawing/2014/main" id="{C9001099-41F6-FCC0-FB2B-AA443D2F1603}"/>
                </a:ext>
              </a:extLst>
            </p:cNvPr>
            <p:cNvSpPr/>
            <p:nvPr/>
          </p:nvSpPr>
          <p:spPr>
            <a:xfrm>
              <a:off x="1080000" y="3264675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1413D472-3862-56DE-161E-8CB3A2259273}"/>
                </a:ext>
              </a:extLst>
            </p:cNvPr>
            <p:cNvSpPr/>
            <p:nvPr/>
          </p:nvSpPr>
          <p:spPr>
            <a:xfrm>
              <a:off x="3096000" y="3264675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96" name="椭圆 195">
              <a:extLst>
                <a:ext uri="{FF2B5EF4-FFF2-40B4-BE49-F238E27FC236}">
                  <a16:creationId xmlns:a16="http://schemas.microsoft.com/office/drawing/2014/main" id="{CAF521EB-6D5F-E2DA-2FB3-5C124865D239}"/>
                </a:ext>
              </a:extLst>
            </p:cNvPr>
            <p:cNvSpPr/>
            <p:nvPr/>
          </p:nvSpPr>
          <p:spPr>
            <a:xfrm>
              <a:off x="2116800" y="3275475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BCB305C9-7F1A-86BC-2C17-E357BC775101}"/>
                </a:ext>
              </a:extLst>
            </p:cNvPr>
            <p:cNvSpPr txBox="1"/>
            <p:nvPr/>
          </p:nvSpPr>
          <p:spPr>
            <a:xfrm>
              <a:off x="3312000" y="2286000"/>
              <a:ext cx="3600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输出口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  <p:sp>
          <p:nvSpPr>
            <p:cNvPr id="190" name="椭圆 189">
              <a:extLst>
                <a:ext uri="{FF2B5EF4-FFF2-40B4-BE49-F238E27FC236}">
                  <a16:creationId xmlns:a16="http://schemas.microsoft.com/office/drawing/2014/main" id="{55F984A2-8FC4-F81A-0857-68AB8EE8F1BF}"/>
                </a:ext>
              </a:extLst>
            </p:cNvPr>
            <p:cNvSpPr/>
            <p:nvPr/>
          </p:nvSpPr>
          <p:spPr>
            <a:xfrm>
              <a:off x="3096000" y="21672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A6EA6FC1-27DC-31F7-5191-2E3E0E1F86BC}"/>
                </a:ext>
              </a:extLst>
            </p:cNvPr>
            <p:cNvCxnSpPr>
              <a:cxnSpLocks/>
            </p:cNvCxnSpPr>
            <p:nvPr/>
          </p:nvCxnSpPr>
          <p:spPr>
            <a:xfrm>
              <a:off x="1152000" y="2232000"/>
              <a:ext cx="6444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椭圆 188">
              <a:extLst>
                <a:ext uri="{FF2B5EF4-FFF2-40B4-BE49-F238E27FC236}">
                  <a16:creationId xmlns:a16="http://schemas.microsoft.com/office/drawing/2014/main" id="{DE768798-55D9-D500-7354-76E8EBFC6C6A}"/>
                </a:ext>
              </a:extLst>
            </p:cNvPr>
            <p:cNvSpPr/>
            <p:nvPr/>
          </p:nvSpPr>
          <p:spPr>
            <a:xfrm>
              <a:off x="1080000" y="21672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文本框 211">
                  <a:extLst>
                    <a:ext uri="{FF2B5EF4-FFF2-40B4-BE49-F238E27FC236}">
                      <a16:creationId xmlns:a16="http://schemas.microsoft.com/office/drawing/2014/main" id="{D2F2EF22-9256-9174-6DF3-626294F76DAE}"/>
                    </a:ext>
                  </a:extLst>
                </p:cNvPr>
                <p:cNvSpPr txBox="1"/>
                <p:nvPr/>
              </p:nvSpPr>
              <p:spPr>
                <a:xfrm>
                  <a:off x="1296000" y="2304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2" name="文本框 211">
                  <a:extLst>
                    <a:ext uri="{FF2B5EF4-FFF2-40B4-BE49-F238E27FC236}">
                      <a16:creationId xmlns:a16="http://schemas.microsoft.com/office/drawing/2014/main" id="{D2F2EF22-9256-9174-6DF3-626294F76D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000" y="2304000"/>
                  <a:ext cx="360000" cy="432000"/>
                </a:xfrm>
                <a:prstGeom prst="rect">
                  <a:avLst/>
                </a:prstGeom>
                <a:blipFill>
                  <a:blip r:embed="rId7"/>
                  <a:stretch>
                    <a:fillRect l="-5085" r="-15254" b="-98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3" name="直接箭头连接符 212">
              <a:extLst>
                <a:ext uri="{FF2B5EF4-FFF2-40B4-BE49-F238E27FC236}">
                  <a16:creationId xmlns:a16="http://schemas.microsoft.com/office/drawing/2014/main" id="{E14AC74C-8E93-F3BC-FBB8-3C11429CE8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4000" y="2340000"/>
              <a:ext cx="432000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98A8AF8F-3F35-53E3-8694-0CA11582E120}"/>
                    </a:ext>
                  </a:extLst>
                </p:cNvPr>
                <p:cNvSpPr txBox="1"/>
                <p:nvPr/>
              </p:nvSpPr>
              <p:spPr>
                <a:xfrm>
                  <a:off x="2664000" y="2304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98A8AF8F-3F35-53E3-8694-0CA11582E1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000" y="2304000"/>
                  <a:ext cx="360000" cy="432000"/>
                </a:xfrm>
                <a:prstGeom prst="rect">
                  <a:avLst/>
                </a:prstGeom>
                <a:blipFill>
                  <a:blip r:embed="rId8"/>
                  <a:stretch>
                    <a:fillRect l="-3390" r="-13559" b="-98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5" name="直接箭头连接符 214">
              <a:extLst>
                <a:ext uri="{FF2B5EF4-FFF2-40B4-BE49-F238E27FC236}">
                  <a16:creationId xmlns:a16="http://schemas.microsoft.com/office/drawing/2014/main" id="{0355512D-E12D-2870-793B-FAE56D1DA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2000" y="2340000"/>
              <a:ext cx="432000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5855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5113B-2359-30E3-F0CE-6D5FEE3D8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C2BD3-06A9-7D55-2491-0BF3BBDD3681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双极结型三极管 </a:t>
            </a:r>
            <a:r>
              <a:rPr lang="en-US" altLang="zh-CN" sz="3000" dirty="0"/>
              <a:t>—— </a:t>
            </a:r>
            <a:r>
              <a:rPr lang="zh-CN" altLang="en-US" sz="3000" dirty="0">
                <a:solidFill>
                  <a:srgbClr val="FFFF00"/>
                </a:solidFill>
              </a:rPr>
              <a:t>用于放大信号的连接方式</a:t>
            </a:r>
            <a:endParaRPr lang="en-US" altLang="zh-CN" sz="3000" dirty="0">
              <a:solidFill>
                <a:srgbClr val="FFFF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F08BD8-8B15-333E-C609-1C7E61177CA4}"/>
              </a:ext>
            </a:extLst>
          </p:cNvPr>
          <p:cNvSpPr txBox="1"/>
          <p:nvPr/>
        </p:nvSpPr>
        <p:spPr>
          <a:xfrm>
            <a:off x="360002" y="827142"/>
            <a:ext cx="4128178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BJT 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共发射极连接方式：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DE60EAE-479F-8BA4-D7E8-3949716C5764}"/>
              </a:ext>
            </a:extLst>
          </p:cNvPr>
          <p:cNvGrpSpPr/>
          <p:nvPr/>
        </p:nvGrpSpPr>
        <p:grpSpPr>
          <a:xfrm>
            <a:off x="360000" y="1440000"/>
            <a:ext cx="2844000" cy="2909956"/>
            <a:chOff x="8641625" y="778454"/>
            <a:chExt cx="2844000" cy="290995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EAA6BA7-7248-5717-81FC-9C91031A3B66}"/>
                </a:ext>
              </a:extLst>
            </p:cNvPr>
            <p:cNvSpPr txBox="1"/>
            <p:nvPr/>
          </p:nvSpPr>
          <p:spPr>
            <a:xfrm>
              <a:off x="9469625" y="3190453"/>
              <a:ext cx="1728000" cy="4979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600"/>
                </a:spcAft>
              </a:pPr>
              <a:r>
                <a:rPr kumimoji="1" lang="zh-CN" altLang="en-US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共发射极</a:t>
              </a:r>
              <a:endParaRPr kumimoji="1"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C5120F2C-3A0B-3023-9BCE-BD9BF8C79911}"/>
                </a:ext>
              </a:extLst>
            </p:cNvPr>
            <p:cNvGrpSpPr/>
            <p:nvPr/>
          </p:nvGrpSpPr>
          <p:grpSpPr>
            <a:xfrm>
              <a:off x="8641625" y="778454"/>
              <a:ext cx="2844000" cy="2477665"/>
              <a:chOff x="4608000" y="1260000"/>
              <a:chExt cx="2844000" cy="2477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>
                    <a:extLst>
                      <a:ext uri="{FF2B5EF4-FFF2-40B4-BE49-F238E27FC236}">
                        <a16:creationId xmlns:a16="http://schemas.microsoft.com/office/drawing/2014/main" id="{8C6A88FA-1180-B1FB-64D7-CB4E3450434E}"/>
                      </a:ext>
                    </a:extLst>
                  </p:cNvPr>
                  <p:cNvSpPr txBox="1"/>
                  <p:nvPr/>
                </p:nvSpPr>
                <p:spPr>
                  <a:xfrm>
                    <a:off x="4608000" y="2448000"/>
                    <a:ext cx="612000" cy="100800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</m:oMath>
                      </m:oMathPara>
                    </a14:m>
                    <a:endParaRPr kumimoji="1" lang="en-US" altLang="zh-CN" sz="2000" i="1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endParaRPr>
                  </a:p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00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BE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2000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</m:oMath>
                      </m:oMathPara>
                    </a14:m>
                    <a:endParaRPr kumimoji="1" lang="en-US" altLang="zh-CN" sz="2000" i="1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7998B8AC-A22A-8D76-B8FB-2250EA8E36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8000" y="2448000"/>
                    <a:ext cx="612000" cy="100800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15E4605-417C-E061-6906-CE99B14AFD6A}"/>
                  </a:ext>
                </a:extLst>
              </p:cNvPr>
              <p:cNvSpPr txBox="1"/>
              <p:nvPr/>
            </p:nvSpPr>
            <p:spPr>
              <a:xfrm>
                <a:off x="6084000" y="3276000"/>
                <a:ext cx="43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5A22DCC5-5581-5312-549C-BB7BF038E4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000" y="2231400"/>
                <a:ext cx="0" cy="720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81BFD504-4D07-D229-8F62-EE699AE0F9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000" y="2214000"/>
                <a:ext cx="432000" cy="216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D49B7BC6-91B0-379B-7880-A755E008BB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8000" y="2754000"/>
                <a:ext cx="432000" cy="21600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BF762BF1-A62F-4F3A-A303-6B417E22D8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00000" y="1764000"/>
                <a:ext cx="0" cy="468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EA0E56FD-E4EA-EBB3-08F8-BCD08C1AB4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99999" y="2970000"/>
                <a:ext cx="0" cy="360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E16D0CCE-C1A4-242A-8E68-BA72BF7EE8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4000" y="2592000"/>
                <a:ext cx="684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6648C95-8CA0-1995-A9D6-6487179FB04A}"/>
                  </a:ext>
                </a:extLst>
              </p:cNvPr>
              <p:cNvSpPr txBox="1"/>
              <p:nvPr/>
            </p:nvSpPr>
            <p:spPr>
              <a:xfrm>
                <a:off x="4960800" y="2088000"/>
                <a:ext cx="43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F9AD6B2F-CF96-EDEE-E3A2-D00863C6085D}"/>
                  </a:ext>
                </a:extLst>
              </p:cNvPr>
              <p:cNvSpPr/>
              <p:nvPr/>
            </p:nvSpPr>
            <p:spPr>
              <a:xfrm>
                <a:off x="5112000" y="2527200"/>
                <a:ext cx="129883" cy="129883"/>
              </a:xfrm>
              <a:prstGeom prst="ellips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ADFFBB76-EA05-6191-D97F-C54E904469F4}"/>
                  </a:ext>
                </a:extLst>
              </p:cNvPr>
              <p:cNvSpPr/>
              <p:nvPr/>
            </p:nvSpPr>
            <p:spPr>
              <a:xfrm>
                <a:off x="6912000" y="1699200"/>
                <a:ext cx="129883" cy="129883"/>
              </a:xfrm>
              <a:prstGeom prst="ellips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7521C11-E60B-9B88-484F-C4F135168109}"/>
                  </a:ext>
                </a:extLst>
              </p:cNvPr>
              <p:cNvSpPr txBox="1"/>
              <p:nvPr/>
            </p:nvSpPr>
            <p:spPr>
              <a:xfrm>
                <a:off x="6760800" y="1260000"/>
                <a:ext cx="43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47853FD6-252E-7BDE-7AAC-2CABA24536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0000" y="1764000"/>
                <a:ext cx="612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0730F6D3-9B73-888B-E461-288094DAFF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4000" y="3330000"/>
                <a:ext cx="180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A3CF52F-7CEB-E557-E714-BC1982B400BC}"/>
                  </a:ext>
                </a:extLst>
              </p:cNvPr>
              <p:cNvSpPr/>
              <p:nvPr/>
            </p:nvSpPr>
            <p:spPr>
              <a:xfrm>
                <a:off x="5112000" y="3265200"/>
                <a:ext cx="129883" cy="129883"/>
              </a:xfrm>
              <a:prstGeom prst="ellips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C8ED8510-6764-3D7C-B676-3E8992F5E91C}"/>
                  </a:ext>
                </a:extLst>
              </p:cNvPr>
              <p:cNvSpPr/>
              <p:nvPr/>
            </p:nvSpPr>
            <p:spPr>
              <a:xfrm>
                <a:off x="6912000" y="3265200"/>
                <a:ext cx="129883" cy="129883"/>
              </a:xfrm>
              <a:prstGeom prst="ellips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6A64ABA-6259-91E7-2106-57582E255545}"/>
                  </a:ext>
                </a:extLst>
              </p:cNvPr>
              <p:cNvSpPr/>
              <p:nvPr/>
            </p:nvSpPr>
            <p:spPr>
              <a:xfrm>
                <a:off x="6246000" y="3276000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99E163C9-209E-9726-438F-3154EDFB1966}"/>
                      </a:ext>
                    </a:extLst>
                  </p:cNvPr>
                  <p:cNvSpPr txBox="1"/>
                  <p:nvPr/>
                </p:nvSpPr>
                <p:spPr>
                  <a:xfrm>
                    <a:off x="6480000" y="1836000"/>
                    <a:ext cx="360000" cy="43200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400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02EDFA4B-25B8-3111-FFDC-55BB906687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80000" y="1836000"/>
                    <a:ext cx="360000" cy="43200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5085" r="-13559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5B3AEDE1-9A07-B5F2-0EE7-89600FEFE8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8000" y="1872000"/>
                <a:ext cx="432000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B897855C-6E14-3AB2-9565-62F09CE27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28000" y="2700000"/>
                <a:ext cx="432000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triangle" w="med" len="lg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84BEBB98-0EDF-C308-F73C-4A37ED34E99B}"/>
                      </a:ext>
                    </a:extLst>
                  </p:cNvPr>
                  <p:cNvSpPr txBox="1"/>
                  <p:nvPr/>
                </p:nvSpPr>
                <p:spPr>
                  <a:xfrm>
                    <a:off x="5328000" y="2664000"/>
                    <a:ext cx="360000" cy="43200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400" b="0" i="0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B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803AF3A5-B03A-D1D5-0A99-D67958E55F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8000" y="2664000"/>
                    <a:ext cx="360000" cy="43200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5085" r="-16949" b="-985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1F43E17B-7B3E-8810-A6EB-81317DD8A785}"/>
                      </a:ext>
                    </a:extLst>
                  </p:cNvPr>
                  <p:cNvSpPr txBox="1"/>
                  <p:nvPr/>
                </p:nvSpPr>
                <p:spPr>
                  <a:xfrm>
                    <a:off x="6876000" y="1746000"/>
                    <a:ext cx="576000" cy="162000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</m:oMath>
                      </m:oMathPara>
                    </a14:m>
                    <a:endParaRPr kumimoji="1" lang="en-US" altLang="zh-CN" sz="2000" i="1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endParaRPr>
                  </a:p>
                  <a:p>
                    <a:pPr algn="r"/>
                    <a:endParaRPr kumimoji="1" lang="en-US" altLang="zh-CN" sz="2000" i="1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endParaRPr>
                  </a:p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00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CE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2000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r"/>
                    <a:endParaRPr kumimoji="1" lang="en-US" altLang="zh-CN" sz="2000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</m:oMath>
                      </m:oMathPara>
                    </a14:m>
                    <a:endParaRPr kumimoji="1" lang="en-US" altLang="zh-CN" sz="2000" i="1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A8FEB61C-F3C3-1698-127C-AF02739C8D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6000" y="1746000"/>
                    <a:ext cx="576000" cy="162000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174C0A80-7738-2C9E-4C3C-FE627C3F4225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248" name="组合 247">
              <a:extLst>
                <a:ext uri="{FF2B5EF4-FFF2-40B4-BE49-F238E27FC236}">
                  <a16:creationId xmlns:a16="http://schemas.microsoft.com/office/drawing/2014/main" id="{FCF44923-2ADD-98EA-310D-269C8F2E3FA0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250" name="箭头: 五边形 249">
                <a:extLst>
                  <a:ext uri="{FF2B5EF4-FFF2-40B4-BE49-F238E27FC236}">
                    <a16:creationId xmlns:a16="http://schemas.microsoft.com/office/drawing/2014/main" id="{4E4988BC-DCEC-0B78-E4FF-55E3D1270E7C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1" name="箭头: V 形 250">
                <a:extLst>
                  <a:ext uri="{FF2B5EF4-FFF2-40B4-BE49-F238E27FC236}">
                    <a16:creationId xmlns:a16="http://schemas.microsoft.com/office/drawing/2014/main" id="{C87FB140-9A7B-0BF4-0036-A6E80F8EC728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9" name="灯片编号占位符 3">
              <a:extLst>
                <a:ext uri="{FF2B5EF4-FFF2-40B4-BE49-F238E27FC236}">
                  <a16:creationId xmlns:a16="http://schemas.microsoft.com/office/drawing/2014/main" id="{A3ADBCB4-585F-6D34-6062-A4082EA516BC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14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C5535455-49CF-8ABC-3335-5B15D64EE86B}"/>
                  </a:ext>
                </a:extLst>
              </p:cNvPr>
              <p:cNvSpPr txBox="1"/>
              <p:nvPr/>
            </p:nvSpPr>
            <p:spPr>
              <a:xfrm>
                <a:off x="720000" y="4392000"/>
                <a:ext cx="3600000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</m:sub>
                      </m:sSub>
                      <m:r>
                        <a:rPr kumimoji="1" lang="en-US" altLang="zh-CN" sz="2400" i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zh-CN" altLang="en-US" sz="2400" i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𝛼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E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</m:sub>
                      </m:sSub>
                      <m:r>
                        <a:rPr kumimoji="1" lang="en-US" altLang="zh-CN" sz="2400" i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zh-CN" altLang="en-US" sz="2400" i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𝛽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E</m:t>
                          </m:r>
                        </m:sub>
                      </m:sSub>
                      <m:r>
                        <a:rPr kumimoji="1" lang="en-US" altLang="zh-CN" sz="2400" i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zh-CN" sz="2400" i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(</m:t>
                      </m:r>
                      <m:r>
                        <a:rPr kumimoji="1" lang="en-US" altLang="zh-CN" sz="2400" i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  <m:r>
                        <a:rPr kumimoji="1" lang="en-US" altLang="zh-CN" sz="2400" i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kumimoji="1" lang="zh-CN" altLang="en-US" sz="2400" i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𝛽</m:t>
                      </m:r>
                      <m:r>
                        <a:rPr kumimoji="1" lang="en-US" altLang="zh-CN" sz="2400" i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zh-CN" altLang="en-US" sz="2400" i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𝛽</m:t>
                      </m:r>
                      <m:r>
                        <a:rPr kumimoji="1" lang="en-US" altLang="zh-CN" sz="2400" i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1" lang="en-US" altLang="zh-CN" sz="2400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zh-CN" altLang="en-US" sz="2400" i="1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𝛼</m:t>
                          </m:r>
                        </m:num>
                        <m:den>
                          <m:r>
                            <a:rPr kumimoji="1" lang="en-US" altLang="zh-CN" sz="2400" b="0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kumimoji="1" lang="en-US" altLang="zh-CN" sz="2400" b="0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  <m:r>
                            <a:rPr kumimoji="1" lang="en-US" altLang="zh-CN" sz="2400" b="0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kumimoji="1" lang="zh-CN" altLang="en-US" sz="2400" i="1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𝛼</m:t>
                          </m:r>
                          <m:r>
                            <a:rPr kumimoji="1" lang="en-US" altLang="zh-CN" sz="2400" b="0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kumimoji="1" lang="zh-CN" altLang="en-US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𝛼</m:t>
                    </m:r>
                    <m:r>
                      <a:rPr kumimoji="1" lang="en-US" altLang="zh-C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a:rPr kumimoji="1" lang="en-US" altLang="zh-C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</m:oMath>
                </a14:m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但接近 </a:t>
                </a:r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zh-CN" altLang="en-US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𝛽</m:t>
                    </m:r>
                    <m:r>
                      <a:rPr kumimoji="1" lang="zh-CN" altLang="en-US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≫</m:t>
                    </m:r>
                    <m:r>
                      <a:rPr kumimoji="1" lang="en-US" altLang="zh-CN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</m:oMath>
                </a14:m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0BB65C3B-E7FC-7F14-E933-5732D4399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4392000"/>
                <a:ext cx="3600000" cy="2246769"/>
              </a:xfrm>
              <a:prstGeom prst="rect">
                <a:avLst/>
              </a:prstGeom>
              <a:blipFill>
                <a:blip r:embed="rId31"/>
                <a:stretch>
                  <a:fillRect b="-5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9F761504-2B09-E347-683B-11711FF85A9D}"/>
              </a:ext>
            </a:extLst>
          </p:cNvPr>
          <p:cNvGrpSpPr/>
          <p:nvPr/>
        </p:nvGrpSpPr>
        <p:grpSpPr>
          <a:xfrm>
            <a:off x="5148000" y="720000"/>
            <a:ext cx="6408000" cy="5832000"/>
            <a:chOff x="5148000" y="720000"/>
            <a:chExt cx="6408000" cy="5832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1A8EEF22-C398-C93D-BE12-46384FB4361F}"/>
                    </a:ext>
                  </a:extLst>
                </p:cNvPr>
                <p:cNvSpPr txBox="1"/>
                <p:nvPr/>
              </p:nvSpPr>
              <p:spPr>
                <a:xfrm>
                  <a:off x="8316000" y="846000"/>
                  <a:ext cx="504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ar-AE" altLang="zh-CN" sz="28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zh-CN" altLang="ar-AE" sz="28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ar-AE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1A8EEF22-C398-C93D-BE12-46384FB436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6000" y="846000"/>
                  <a:ext cx="504000" cy="540000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20FE9865-41DB-284E-183A-295DDD56D18B}"/>
                    </a:ext>
                  </a:extLst>
                </p:cNvPr>
                <p:cNvSpPr txBox="1"/>
                <p:nvPr/>
              </p:nvSpPr>
              <p:spPr>
                <a:xfrm>
                  <a:off x="5832000" y="4194000"/>
                  <a:ext cx="504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ar-AE" altLang="zh-CN" sz="28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zh-CN" altLang="ar-AE" sz="28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ar-AE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20FE9865-41DB-284E-183A-295DDD56D1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2000" y="4194000"/>
                  <a:ext cx="504000" cy="540000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14081D90-04C5-AA5C-FE4F-AB079432B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2000" y="918000"/>
              <a:ext cx="57600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86E107B-3751-6B9F-E8A2-5CCDDB2078A3}"/>
                </a:ext>
              </a:extLst>
            </p:cNvPr>
            <p:cNvSpPr txBox="1"/>
            <p:nvPr/>
          </p:nvSpPr>
          <p:spPr>
            <a:xfrm>
              <a:off x="6084000" y="3510000"/>
              <a:ext cx="504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A4400C66-AB63-D44B-0A3E-883024F65690}"/>
                </a:ext>
              </a:extLst>
            </p:cNvPr>
            <p:cNvCxnSpPr>
              <a:cxnSpLocks/>
              <a:stCxn id="135" idx="6"/>
            </p:cNvCxnSpPr>
            <p:nvPr/>
          </p:nvCxnSpPr>
          <p:spPr>
            <a:xfrm>
              <a:off x="5580000" y="4140000"/>
              <a:ext cx="86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B95F1479-8E5A-313C-AEE3-FAA653999876}"/>
                </a:ext>
              </a:extLst>
            </p:cNvPr>
            <p:cNvCxnSpPr>
              <a:cxnSpLocks/>
            </p:cNvCxnSpPr>
            <p:nvPr/>
          </p:nvCxnSpPr>
          <p:spPr>
            <a:xfrm>
              <a:off x="7668000" y="5796000"/>
              <a:ext cx="0" cy="68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0AB5A82E-A230-5774-77D5-2F14B43CE8A2}"/>
                </a:ext>
              </a:extLst>
            </p:cNvPr>
            <p:cNvCxnSpPr>
              <a:cxnSpLocks/>
            </p:cNvCxnSpPr>
            <p:nvPr/>
          </p:nvCxnSpPr>
          <p:spPr>
            <a:xfrm>
              <a:off x="7668000" y="810000"/>
              <a:ext cx="0" cy="54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F9C51D32-C449-7C65-DA8C-A7A2AECB68A9}"/>
                </a:ext>
              </a:extLst>
            </p:cNvPr>
            <p:cNvCxnSpPr>
              <a:cxnSpLocks/>
              <a:endCxn id="129" idx="2"/>
            </p:cNvCxnSpPr>
            <p:nvPr/>
          </p:nvCxnSpPr>
          <p:spPr>
            <a:xfrm>
              <a:off x="7668000" y="810000"/>
              <a:ext cx="327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FD8FD021-4B17-4C23-E49E-5D143E4D25F7}"/>
                </a:ext>
              </a:extLst>
            </p:cNvPr>
            <p:cNvSpPr txBox="1"/>
            <p:nvPr/>
          </p:nvSpPr>
          <p:spPr>
            <a:xfrm>
              <a:off x="7056000" y="918000"/>
              <a:ext cx="504000" cy="504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1482E48C-4B04-C5EB-0D40-6C26604C88B2}"/>
                </a:ext>
              </a:extLst>
            </p:cNvPr>
            <p:cNvSpPr txBox="1"/>
            <p:nvPr/>
          </p:nvSpPr>
          <p:spPr>
            <a:xfrm>
              <a:off x="7038000" y="5634000"/>
              <a:ext cx="504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D7EC1CC6-30D8-F6A2-69A8-EBC34D0003D0}"/>
                </a:ext>
              </a:extLst>
            </p:cNvPr>
            <p:cNvSpPr/>
            <p:nvPr/>
          </p:nvSpPr>
          <p:spPr>
            <a:xfrm>
              <a:off x="5400000" y="4050000"/>
              <a:ext cx="180000" cy="180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2572156B-DDE4-3351-3C84-9ACCAB739A7F}"/>
                    </a:ext>
                  </a:extLst>
                </p:cNvPr>
                <p:cNvSpPr txBox="1"/>
                <p:nvPr/>
              </p:nvSpPr>
              <p:spPr>
                <a:xfrm>
                  <a:off x="5220000" y="5904000"/>
                  <a:ext cx="540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</m:oMath>
                    </m:oMathPara>
                  </a14:m>
                  <a:endParaRPr kumimoji="1" lang="en-US" altLang="zh-CN" sz="2800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2572156B-DDE4-3351-3C84-9ACCAB739A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000" y="5904000"/>
                  <a:ext cx="540000" cy="540000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A47D61FB-6862-B74A-5719-B14F102C4CAA}"/>
                </a:ext>
              </a:extLst>
            </p:cNvPr>
            <p:cNvCxnSpPr>
              <a:cxnSpLocks/>
              <a:stCxn id="133" idx="6"/>
              <a:endCxn id="130" idx="2"/>
            </p:cNvCxnSpPr>
            <p:nvPr/>
          </p:nvCxnSpPr>
          <p:spPr>
            <a:xfrm>
              <a:off x="5580000" y="6462000"/>
              <a:ext cx="536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0FC1F82B-96BE-D80C-743B-55C2353EC79C}"/>
                </a:ext>
              </a:extLst>
            </p:cNvPr>
            <p:cNvSpPr/>
            <p:nvPr/>
          </p:nvSpPr>
          <p:spPr>
            <a:xfrm>
              <a:off x="7578000" y="6372000"/>
              <a:ext cx="180000" cy="180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9F9DE589-95CD-BF7D-7EB5-60F2ACA6E238}"/>
                </a:ext>
              </a:extLst>
            </p:cNvPr>
            <p:cNvSpPr/>
            <p:nvPr/>
          </p:nvSpPr>
          <p:spPr>
            <a:xfrm>
              <a:off x="5400000" y="6372000"/>
              <a:ext cx="180000" cy="180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2" name="直接箭头连接符 141">
              <a:extLst>
                <a:ext uri="{FF2B5EF4-FFF2-40B4-BE49-F238E27FC236}">
                  <a16:creationId xmlns:a16="http://schemas.microsoft.com/office/drawing/2014/main" id="{8648C851-2F68-DAB9-619D-87E0FF790686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00" y="4266000"/>
              <a:ext cx="57600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文本框 228">
              <a:extLst>
                <a:ext uri="{FF2B5EF4-FFF2-40B4-BE49-F238E27FC236}">
                  <a16:creationId xmlns:a16="http://schemas.microsoft.com/office/drawing/2014/main" id="{38DB944C-8F76-F1FA-A3E1-203327BB1B52}"/>
                </a:ext>
              </a:extLst>
            </p:cNvPr>
            <p:cNvSpPr txBox="1"/>
            <p:nvPr/>
          </p:nvSpPr>
          <p:spPr>
            <a:xfrm>
              <a:off x="8712000" y="1998000"/>
              <a:ext cx="540000" cy="54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solidFill>
                    <a:srgbClr val="FF7D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</a:p>
          </p:txBody>
        </p:sp>
        <p:sp>
          <p:nvSpPr>
            <p:cNvPr id="230" name="文本框 229">
              <a:extLst>
                <a:ext uri="{FF2B5EF4-FFF2-40B4-BE49-F238E27FC236}">
                  <a16:creationId xmlns:a16="http://schemas.microsoft.com/office/drawing/2014/main" id="{2AC23D52-2CCC-9209-5CF6-9FBF9DEF509C}"/>
                </a:ext>
              </a:extLst>
            </p:cNvPr>
            <p:cNvSpPr txBox="1"/>
            <p:nvPr/>
          </p:nvSpPr>
          <p:spPr>
            <a:xfrm>
              <a:off x="8712000" y="3852000"/>
              <a:ext cx="540000" cy="54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</a:p>
          </p:txBody>
        </p:sp>
        <p:sp>
          <p:nvSpPr>
            <p:cNvPr id="231" name="文本框 230">
              <a:extLst>
                <a:ext uri="{FF2B5EF4-FFF2-40B4-BE49-F238E27FC236}">
                  <a16:creationId xmlns:a16="http://schemas.microsoft.com/office/drawing/2014/main" id="{9EED5629-DC4F-8291-862D-31F3914DFAAA}"/>
                </a:ext>
              </a:extLst>
            </p:cNvPr>
            <p:cNvSpPr txBox="1"/>
            <p:nvPr/>
          </p:nvSpPr>
          <p:spPr>
            <a:xfrm>
              <a:off x="8712000" y="4878000"/>
              <a:ext cx="540000" cy="54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solidFill>
                    <a:srgbClr val="FF7D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</a:p>
          </p:txBody>
        </p:sp>
        <p:cxnSp>
          <p:nvCxnSpPr>
            <p:cNvPr id="254" name="直接箭头连接符 253">
              <a:extLst>
                <a:ext uri="{FF2B5EF4-FFF2-40B4-BE49-F238E27FC236}">
                  <a16:creationId xmlns:a16="http://schemas.microsoft.com/office/drawing/2014/main" id="{02E229D0-94DB-2CE1-5DE6-DA65A4A18422}"/>
                </a:ext>
              </a:extLst>
            </p:cNvPr>
            <p:cNvCxnSpPr>
              <a:cxnSpLocks/>
            </p:cNvCxnSpPr>
            <p:nvPr/>
          </p:nvCxnSpPr>
          <p:spPr>
            <a:xfrm>
              <a:off x="7812000" y="5922000"/>
              <a:ext cx="0" cy="4680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文本框 255">
                  <a:extLst>
                    <a:ext uri="{FF2B5EF4-FFF2-40B4-BE49-F238E27FC236}">
                      <a16:creationId xmlns:a16="http://schemas.microsoft.com/office/drawing/2014/main" id="{72725439-0F4B-46D3-81C9-0AC84986FFE5}"/>
                    </a:ext>
                  </a:extLst>
                </p:cNvPr>
                <p:cNvSpPr txBox="1"/>
                <p:nvPr/>
              </p:nvSpPr>
              <p:spPr>
                <a:xfrm>
                  <a:off x="7866000" y="5868000"/>
                  <a:ext cx="504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ar-AE" altLang="zh-CN" sz="28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zh-CN" altLang="ar-AE" sz="28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</m:t>
                            </m:r>
                          </m:sub>
                        </m:sSub>
                      </m:oMath>
                    </m:oMathPara>
                  </a14:m>
                  <a:endParaRPr lang="ar-AE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56" name="文本框 255">
                  <a:extLst>
                    <a:ext uri="{FF2B5EF4-FFF2-40B4-BE49-F238E27FC236}">
                      <a16:creationId xmlns:a16="http://schemas.microsoft.com/office/drawing/2014/main" id="{72725439-0F4B-46D3-81C9-0AC84986FF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6000" y="5868000"/>
                  <a:ext cx="504000" cy="540000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9" name="文本框 258">
              <a:extLst>
                <a:ext uri="{FF2B5EF4-FFF2-40B4-BE49-F238E27FC236}">
                  <a16:creationId xmlns:a16="http://schemas.microsoft.com/office/drawing/2014/main" id="{D5C1AB02-52D8-A7AB-A373-39E9C17F92C5}"/>
                </a:ext>
              </a:extLst>
            </p:cNvPr>
            <p:cNvSpPr txBox="1"/>
            <p:nvPr/>
          </p:nvSpPr>
          <p:spPr>
            <a:xfrm>
              <a:off x="8748000" y="3420000"/>
              <a:ext cx="1800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集电结反偏</a:t>
              </a:r>
              <a:endParaRPr lang="zh-CN" altLang="en-US" sz="2400" dirty="0">
                <a:solidFill>
                  <a:srgbClr val="92D050"/>
                </a:solidFill>
              </a:endParaRPr>
            </a:p>
          </p:txBody>
        </p:sp>
        <p:sp>
          <p:nvSpPr>
            <p:cNvPr id="260" name="文本框 259">
              <a:extLst>
                <a:ext uri="{FF2B5EF4-FFF2-40B4-BE49-F238E27FC236}">
                  <a16:creationId xmlns:a16="http://schemas.microsoft.com/office/drawing/2014/main" id="{3482DBEA-CEF6-BE8B-E057-516C96224FB1}"/>
                </a:ext>
              </a:extLst>
            </p:cNvPr>
            <p:cNvSpPr txBox="1"/>
            <p:nvPr/>
          </p:nvSpPr>
          <p:spPr>
            <a:xfrm>
              <a:off x="8748000" y="4248000"/>
              <a:ext cx="1800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发射结正偏</a:t>
              </a:r>
              <a:endParaRPr lang="zh-CN" altLang="en-US" sz="2400" dirty="0">
                <a:solidFill>
                  <a:srgbClr val="92D05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B84EFE9E-B8A2-1884-49F6-02C7898F9B4B}"/>
                    </a:ext>
                  </a:extLst>
                </p:cNvPr>
                <p:cNvSpPr txBox="1"/>
                <p:nvPr/>
              </p:nvSpPr>
              <p:spPr>
                <a:xfrm>
                  <a:off x="5220000" y="4212000"/>
                  <a:ext cx="540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</m:oMath>
                    </m:oMathPara>
                  </a14:m>
                  <a:endParaRPr kumimoji="1" lang="en-US" altLang="zh-CN" sz="2800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B84EFE9E-B8A2-1884-49F6-02C7898F9B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000" y="4212000"/>
                  <a:ext cx="540000" cy="540000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939E13E4-9F48-360C-62A4-27AD189E1CD3}"/>
                    </a:ext>
                  </a:extLst>
                </p:cNvPr>
                <p:cNvSpPr txBox="1"/>
                <p:nvPr/>
              </p:nvSpPr>
              <p:spPr>
                <a:xfrm>
                  <a:off x="5148000" y="5040000"/>
                  <a:ext cx="720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BE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8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939E13E4-9F48-360C-62A4-27AD189E1C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000" y="5040000"/>
                  <a:ext cx="720000" cy="540000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C98FACF4-8403-5B73-3029-6B83D64E7AFC}"/>
                </a:ext>
              </a:extLst>
            </p:cNvPr>
            <p:cNvSpPr/>
            <p:nvPr/>
          </p:nvSpPr>
          <p:spPr>
            <a:xfrm>
              <a:off x="10944000" y="720000"/>
              <a:ext cx="180000" cy="180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ABF8365A-BA48-0E8D-2588-8FF899C58267}"/>
                </a:ext>
              </a:extLst>
            </p:cNvPr>
            <p:cNvSpPr/>
            <p:nvPr/>
          </p:nvSpPr>
          <p:spPr>
            <a:xfrm>
              <a:off x="10944000" y="6372000"/>
              <a:ext cx="180000" cy="180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80369984-2715-11FC-2CF1-882396234D15}"/>
                    </a:ext>
                  </a:extLst>
                </p:cNvPr>
                <p:cNvSpPr txBox="1"/>
                <p:nvPr/>
              </p:nvSpPr>
              <p:spPr>
                <a:xfrm>
                  <a:off x="10728000" y="3492000"/>
                  <a:ext cx="828000" cy="61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80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8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80369984-2715-11FC-2CF1-882396234D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8000" y="3492000"/>
                  <a:ext cx="828000" cy="612000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02E68CB-7BF5-9382-CDA2-42E448F842D3}"/>
                    </a:ext>
                  </a:extLst>
                </p:cNvPr>
                <p:cNvSpPr txBox="1"/>
                <p:nvPr/>
              </p:nvSpPr>
              <p:spPr>
                <a:xfrm>
                  <a:off x="10836000" y="5904000"/>
                  <a:ext cx="540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</m:oMath>
                    </m:oMathPara>
                  </a14:m>
                  <a:endParaRPr kumimoji="1" lang="en-US" altLang="zh-CN" sz="2800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02E68CB-7BF5-9382-CDA2-42E448F842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6000" y="5904000"/>
                  <a:ext cx="540000" cy="540000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F0CADEC4-2CAB-660D-2933-FEBF408D23AD}"/>
                    </a:ext>
                  </a:extLst>
                </p:cNvPr>
                <p:cNvSpPr txBox="1"/>
                <p:nvPr/>
              </p:nvSpPr>
              <p:spPr>
                <a:xfrm>
                  <a:off x="10836000" y="900000"/>
                  <a:ext cx="540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</m:oMath>
                    </m:oMathPara>
                  </a14:m>
                  <a:endParaRPr kumimoji="1" lang="en-US" altLang="zh-CN" sz="2800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F0CADEC4-2CAB-660D-2933-FEBF408D2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6000" y="900000"/>
                  <a:ext cx="540000" cy="540000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D130B5D-043B-1052-6516-965EF2101D3C}"/>
                </a:ext>
              </a:extLst>
            </p:cNvPr>
            <p:cNvSpPr/>
            <p:nvPr/>
          </p:nvSpPr>
          <p:spPr>
            <a:xfrm>
              <a:off x="6588000" y="3222000"/>
              <a:ext cx="2160000" cy="79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noFill/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3274A1C-4D2E-D2BA-1979-E48438F97414}"/>
                </a:ext>
              </a:extLst>
            </p:cNvPr>
            <p:cNvSpPr/>
            <p:nvPr/>
          </p:nvSpPr>
          <p:spPr>
            <a:xfrm>
              <a:off x="6588000" y="4356000"/>
              <a:ext cx="2160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noFill/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D3AFE330-7F34-FE82-6ED7-F86959D44B38}"/>
                </a:ext>
              </a:extLst>
            </p:cNvPr>
            <p:cNvSpPr/>
            <p:nvPr/>
          </p:nvSpPr>
          <p:spPr>
            <a:xfrm>
              <a:off x="6588000" y="1422000"/>
              <a:ext cx="2160000" cy="4320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60A21C4-A49D-89E9-3992-5E0CED19A858}"/>
                </a:ext>
              </a:extLst>
            </p:cNvPr>
            <p:cNvSpPr/>
            <p:nvPr/>
          </p:nvSpPr>
          <p:spPr>
            <a:xfrm>
              <a:off x="7560000" y="1278000"/>
              <a:ext cx="216000" cy="144000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04A174A-C0AA-14D8-4CEF-496207792B11}"/>
                </a:ext>
              </a:extLst>
            </p:cNvPr>
            <p:cNvSpPr/>
            <p:nvPr/>
          </p:nvSpPr>
          <p:spPr>
            <a:xfrm>
              <a:off x="7560000" y="5742000"/>
              <a:ext cx="216000" cy="144000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4152E3C-E0C3-A83D-37AD-838F3AE9D13D}"/>
                </a:ext>
              </a:extLst>
            </p:cNvPr>
            <p:cNvSpPr/>
            <p:nvPr/>
          </p:nvSpPr>
          <p:spPr>
            <a:xfrm>
              <a:off x="6444000" y="4032000"/>
              <a:ext cx="144000" cy="216000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A4A833EC-8E80-90ED-6149-CD9D13478089}"/>
                </a:ext>
              </a:extLst>
            </p:cNvPr>
            <p:cNvSpPr/>
            <p:nvPr/>
          </p:nvSpPr>
          <p:spPr>
            <a:xfrm>
              <a:off x="6982201" y="5598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559000AB-0AD0-526D-B796-2E27830D9972}"/>
                </a:ext>
              </a:extLst>
            </p:cNvPr>
            <p:cNvSpPr/>
            <p:nvPr/>
          </p:nvSpPr>
          <p:spPr>
            <a:xfrm>
              <a:off x="7272000" y="5562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44BEA89C-0FB7-6F5B-DCB0-9F1C81E94617}"/>
                </a:ext>
              </a:extLst>
            </p:cNvPr>
            <p:cNvSpPr/>
            <p:nvPr/>
          </p:nvSpPr>
          <p:spPr>
            <a:xfrm>
              <a:off x="7704000" y="5454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F26EAE36-BC79-2553-A59F-3AFD1E4124C4}"/>
                </a:ext>
              </a:extLst>
            </p:cNvPr>
            <p:cNvSpPr/>
            <p:nvPr/>
          </p:nvSpPr>
          <p:spPr>
            <a:xfrm>
              <a:off x="7992000" y="5598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B46E475A-42D8-9B34-C2F4-0223E76FA1F0}"/>
                </a:ext>
              </a:extLst>
            </p:cNvPr>
            <p:cNvSpPr/>
            <p:nvPr/>
          </p:nvSpPr>
          <p:spPr>
            <a:xfrm>
              <a:off x="8280000" y="5526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BD93E640-028C-F216-5B08-73C2935B567B}"/>
                </a:ext>
              </a:extLst>
            </p:cNvPr>
            <p:cNvSpPr/>
            <p:nvPr/>
          </p:nvSpPr>
          <p:spPr>
            <a:xfrm>
              <a:off x="6948000" y="5346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D8BD8DC0-ADED-0149-2E88-896029A0F772}"/>
                </a:ext>
              </a:extLst>
            </p:cNvPr>
            <p:cNvSpPr/>
            <p:nvPr/>
          </p:nvSpPr>
          <p:spPr>
            <a:xfrm>
              <a:off x="7200000" y="5310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B1D3131C-EF44-A727-FF03-BF90E7B76FD0}"/>
                </a:ext>
              </a:extLst>
            </p:cNvPr>
            <p:cNvSpPr/>
            <p:nvPr/>
          </p:nvSpPr>
          <p:spPr>
            <a:xfrm>
              <a:off x="7452000" y="5346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47DEBF9E-B364-5098-9057-29B335D5A655}"/>
                </a:ext>
              </a:extLst>
            </p:cNvPr>
            <p:cNvSpPr/>
            <p:nvPr/>
          </p:nvSpPr>
          <p:spPr>
            <a:xfrm>
              <a:off x="7956000" y="5418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9A3E03E6-711D-C631-8BFD-CF0C72030A0B}"/>
                </a:ext>
              </a:extLst>
            </p:cNvPr>
            <p:cNvSpPr/>
            <p:nvPr/>
          </p:nvSpPr>
          <p:spPr>
            <a:xfrm>
              <a:off x="8244000" y="5310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DDC8A489-57F6-2A4F-4DEB-1D5A5D7968AB}"/>
                </a:ext>
              </a:extLst>
            </p:cNvPr>
            <p:cNvSpPr/>
            <p:nvPr/>
          </p:nvSpPr>
          <p:spPr>
            <a:xfrm>
              <a:off x="7092000" y="5094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60DD853D-6323-EA90-3A2F-1E231A2B9647}"/>
                </a:ext>
              </a:extLst>
            </p:cNvPr>
            <p:cNvSpPr/>
            <p:nvPr/>
          </p:nvSpPr>
          <p:spPr>
            <a:xfrm>
              <a:off x="7272000" y="5166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F2305628-6A60-03C6-CB38-409D4ABCC1C4}"/>
                </a:ext>
              </a:extLst>
            </p:cNvPr>
            <p:cNvSpPr/>
            <p:nvPr/>
          </p:nvSpPr>
          <p:spPr>
            <a:xfrm>
              <a:off x="7740000" y="5094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9A997305-CAAC-0A86-BC3B-2F340B8157EA}"/>
                </a:ext>
              </a:extLst>
            </p:cNvPr>
            <p:cNvSpPr/>
            <p:nvPr/>
          </p:nvSpPr>
          <p:spPr>
            <a:xfrm>
              <a:off x="8028000" y="5094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19765C1D-F342-F947-63C5-FAF2A76D7A2E}"/>
                </a:ext>
              </a:extLst>
            </p:cNvPr>
            <p:cNvSpPr/>
            <p:nvPr/>
          </p:nvSpPr>
          <p:spPr>
            <a:xfrm>
              <a:off x="8280000" y="5094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D72F837B-9EE0-04B9-8EF6-EAF41E133D9D}"/>
                </a:ext>
              </a:extLst>
            </p:cNvPr>
            <p:cNvSpPr/>
            <p:nvPr/>
          </p:nvSpPr>
          <p:spPr>
            <a:xfrm>
              <a:off x="6984000" y="4734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3D2968F8-C3C6-4E5E-EAC3-4F56BF72C009}"/>
                </a:ext>
              </a:extLst>
            </p:cNvPr>
            <p:cNvSpPr/>
            <p:nvPr/>
          </p:nvSpPr>
          <p:spPr>
            <a:xfrm>
              <a:off x="7272000" y="4878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43958303-86DC-D76D-C542-89C8DCF4C5EC}"/>
                </a:ext>
              </a:extLst>
            </p:cNvPr>
            <p:cNvSpPr/>
            <p:nvPr/>
          </p:nvSpPr>
          <p:spPr>
            <a:xfrm>
              <a:off x="7632000" y="4878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2A9D63EA-E3FF-7866-6087-A419A17CF94D}"/>
                </a:ext>
              </a:extLst>
            </p:cNvPr>
            <p:cNvSpPr/>
            <p:nvPr/>
          </p:nvSpPr>
          <p:spPr>
            <a:xfrm>
              <a:off x="7920000" y="4878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0438BA3A-BAA0-3B41-D8D3-EB33868A2884}"/>
                </a:ext>
              </a:extLst>
            </p:cNvPr>
            <p:cNvSpPr/>
            <p:nvPr/>
          </p:nvSpPr>
          <p:spPr>
            <a:xfrm>
              <a:off x="8172000" y="4842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7D546A16-AA10-58B4-311E-2212134369FF}"/>
                </a:ext>
              </a:extLst>
            </p:cNvPr>
            <p:cNvSpPr/>
            <p:nvPr/>
          </p:nvSpPr>
          <p:spPr>
            <a:xfrm>
              <a:off x="6660000" y="4734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77E7AFCD-1C64-9875-EE8E-FFE4E9703C72}"/>
                </a:ext>
              </a:extLst>
            </p:cNvPr>
            <p:cNvSpPr/>
            <p:nvPr/>
          </p:nvSpPr>
          <p:spPr>
            <a:xfrm>
              <a:off x="7848000" y="4698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255CAB5F-ADC4-01D0-62FA-7676D16240AE}"/>
                </a:ext>
              </a:extLst>
            </p:cNvPr>
            <p:cNvSpPr/>
            <p:nvPr/>
          </p:nvSpPr>
          <p:spPr>
            <a:xfrm>
              <a:off x="8280000" y="4734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A0250DEF-BA3C-E1F0-BCC5-35D2DB70ADCC}"/>
                </a:ext>
              </a:extLst>
            </p:cNvPr>
            <p:cNvSpPr/>
            <p:nvPr/>
          </p:nvSpPr>
          <p:spPr>
            <a:xfrm>
              <a:off x="7020000" y="4950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C35A6EA1-A5E5-02C4-E8D7-18D5EA092264}"/>
                </a:ext>
              </a:extLst>
            </p:cNvPr>
            <p:cNvSpPr/>
            <p:nvPr/>
          </p:nvSpPr>
          <p:spPr>
            <a:xfrm>
              <a:off x="6732000" y="5094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2FB3DD3A-B331-009C-D7B3-3E6C5033DBE9}"/>
                </a:ext>
              </a:extLst>
            </p:cNvPr>
            <p:cNvSpPr/>
            <p:nvPr/>
          </p:nvSpPr>
          <p:spPr>
            <a:xfrm>
              <a:off x="6659828" y="5346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48764BF0-AD3B-2B41-692D-034B79BF6FCB}"/>
                </a:ext>
              </a:extLst>
            </p:cNvPr>
            <p:cNvSpPr/>
            <p:nvPr/>
          </p:nvSpPr>
          <p:spPr>
            <a:xfrm>
              <a:off x="6732000" y="5598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DE874327-F0B0-CEBA-B0C6-9C7543554896}"/>
                </a:ext>
              </a:extLst>
            </p:cNvPr>
            <p:cNvSpPr/>
            <p:nvPr/>
          </p:nvSpPr>
          <p:spPr>
            <a:xfrm>
              <a:off x="7632000" y="5598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EDD4DDA3-489E-DC1F-F8BB-40B9FDB3B6DD}"/>
                </a:ext>
              </a:extLst>
            </p:cNvPr>
            <p:cNvSpPr/>
            <p:nvPr/>
          </p:nvSpPr>
          <p:spPr>
            <a:xfrm>
              <a:off x="8568000" y="5094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570DAC10-C012-4577-09DF-602F896597FF}"/>
                </a:ext>
              </a:extLst>
            </p:cNvPr>
            <p:cNvSpPr/>
            <p:nvPr/>
          </p:nvSpPr>
          <p:spPr>
            <a:xfrm>
              <a:off x="8604000" y="4734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DCAD5F43-CB9D-C09E-FA8C-DFEC9DAB0B09}"/>
                </a:ext>
              </a:extLst>
            </p:cNvPr>
            <p:cNvSpPr/>
            <p:nvPr/>
          </p:nvSpPr>
          <p:spPr>
            <a:xfrm>
              <a:off x="8532000" y="5274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5AC8EBD8-6B57-2BA9-49B7-B0A4CF6721A1}"/>
                </a:ext>
              </a:extLst>
            </p:cNvPr>
            <p:cNvSpPr/>
            <p:nvPr/>
          </p:nvSpPr>
          <p:spPr>
            <a:xfrm>
              <a:off x="8460000" y="5454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DC360E76-7B2D-0A07-23CD-68CC730265E0}"/>
                </a:ext>
              </a:extLst>
            </p:cNvPr>
            <p:cNvSpPr/>
            <p:nvPr/>
          </p:nvSpPr>
          <p:spPr>
            <a:xfrm>
              <a:off x="8604000" y="5598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3A75FFA7-EB62-5803-EF62-85E82012A853}"/>
                </a:ext>
              </a:extLst>
            </p:cNvPr>
            <p:cNvSpPr/>
            <p:nvPr/>
          </p:nvSpPr>
          <p:spPr>
            <a:xfrm>
              <a:off x="8424000" y="4950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C1D2A3C8-3EC0-449B-2DE9-2F3D904B275E}"/>
                </a:ext>
              </a:extLst>
            </p:cNvPr>
            <p:cNvSpPr/>
            <p:nvPr/>
          </p:nvSpPr>
          <p:spPr>
            <a:xfrm>
              <a:off x="7488000" y="5058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033855B1-FAC1-E6E1-3F77-2961ECD85515}"/>
                </a:ext>
              </a:extLst>
            </p:cNvPr>
            <p:cNvSpPr/>
            <p:nvPr/>
          </p:nvSpPr>
          <p:spPr>
            <a:xfrm>
              <a:off x="8424000" y="4122000"/>
              <a:ext cx="90000" cy="90000"/>
            </a:xfrm>
            <a:prstGeom prst="ellipse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8C13F605-6BF1-DDC1-79F9-19A499AFE15A}"/>
                </a:ext>
              </a:extLst>
            </p:cNvPr>
            <p:cNvSpPr/>
            <p:nvPr/>
          </p:nvSpPr>
          <p:spPr>
            <a:xfrm>
              <a:off x="6840156" y="4158000"/>
              <a:ext cx="90000" cy="90000"/>
            </a:xfrm>
            <a:prstGeom prst="ellipse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6CAD1AB9-5E79-64E2-E27B-F083CCBC04F4}"/>
                </a:ext>
              </a:extLst>
            </p:cNvPr>
            <p:cNvSpPr/>
            <p:nvPr/>
          </p:nvSpPr>
          <p:spPr>
            <a:xfrm>
              <a:off x="7776000" y="4158000"/>
              <a:ext cx="90000" cy="90000"/>
            </a:xfrm>
            <a:prstGeom prst="ellipse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4A1418D1-B0BB-794A-CB5C-6FF3E2076E53}"/>
                </a:ext>
              </a:extLst>
            </p:cNvPr>
            <p:cNvSpPr/>
            <p:nvPr/>
          </p:nvSpPr>
          <p:spPr>
            <a:xfrm>
              <a:off x="7092000" y="1530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EA7E5CC2-38A1-2B5E-195C-7036CE404AEC}"/>
                </a:ext>
              </a:extLst>
            </p:cNvPr>
            <p:cNvSpPr/>
            <p:nvPr/>
          </p:nvSpPr>
          <p:spPr>
            <a:xfrm>
              <a:off x="7632000" y="1818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324F7027-1856-FB3E-38AA-E81A6B981C57}"/>
                </a:ext>
              </a:extLst>
            </p:cNvPr>
            <p:cNvSpPr/>
            <p:nvPr/>
          </p:nvSpPr>
          <p:spPr>
            <a:xfrm>
              <a:off x="8280000" y="1494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EE924C60-353D-0274-4399-D15630E26C45}"/>
                </a:ext>
              </a:extLst>
            </p:cNvPr>
            <p:cNvSpPr/>
            <p:nvPr/>
          </p:nvSpPr>
          <p:spPr>
            <a:xfrm>
              <a:off x="7236000" y="2358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6BB5E03F-9385-EA48-15E9-54C6708A617C}"/>
                </a:ext>
              </a:extLst>
            </p:cNvPr>
            <p:cNvSpPr/>
            <p:nvPr/>
          </p:nvSpPr>
          <p:spPr>
            <a:xfrm>
              <a:off x="7596000" y="2970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E19733CC-85C7-2F0F-1EF7-54BAB750844B}"/>
                </a:ext>
              </a:extLst>
            </p:cNvPr>
            <p:cNvSpPr/>
            <p:nvPr/>
          </p:nvSpPr>
          <p:spPr>
            <a:xfrm>
              <a:off x="8244000" y="2250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A1BCBAAF-BF74-8B1A-529B-846D4862C3E0}"/>
                </a:ext>
              </a:extLst>
            </p:cNvPr>
            <p:cNvSpPr/>
            <p:nvPr/>
          </p:nvSpPr>
          <p:spPr>
            <a:xfrm>
              <a:off x="6984000" y="2898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B7BC1342-3349-0871-B932-B9543A347616}"/>
                </a:ext>
              </a:extLst>
            </p:cNvPr>
            <p:cNvSpPr/>
            <p:nvPr/>
          </p:nvSpPr>
          <p:spPr>
            <a:xfrm>
              <a:off x="7776000" y="2538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6FE71218-3C36-ABD7-E7B8-5D4F8507F858}"/>
                </a:ext>
              </a:extLst>
            </p:cNvPr>
            <p:cNvSpPr/>
            <p:nvPr/>
          </p:nvSpPr>
          <p:spPr>
            <a:xfrm>
              <a:off x="8352000" y="2826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F19865D2-B693-3A93-231F-8AD21E3806BB}"/>
                </a:ext>
              </a:extLst>
            </p:cNvPr>
            <p:cNvSpPr/>
            <p:nvPr/>
          </p:nvSpPr>
          <p:spPr>
            <a:xfrm>
              <a:off x="8532000" y="1998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DFC48B7C-956E-032B-D0C2-261101A48B96}"/>
                </a:ext>
              </a:extLst>
            </p:cNvPr>
            <p:cNvSpPr/>
            <p:nvPr/>
          </p:nvSpPr>
          <p:spPr>
            <a:xfrm>
              <a:off x="6660000" y="1854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88553D87-9F42-4D88-DFD9-8482ACC102D1}"/>
                </a:ext>
              </a:extLst>
            </p:cNvPr>
            <p:cNvSpPr/>
            <p:nvPr/>
          </p:nvSpPr>
          <p:spPr>
            <a:xfrm>
              <a:off x="6624000" y="2466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5CCE04F1-5A74-BE1F-CB74-F34E318C1B6C}"/>
                </a:ext>
              </a:extLst>
            </p:cNvPr>
            <p:cNvSpPr/>
            <p:nvPr/>
          </p:nvSpPr>
          <p:spPr>
            <a:xfrm>
              <a:off x="7812000" y="5274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614F63B2-61F7-BFE1-30CA-DF484753B44F}"/>
                </a:ext>
              </a:extLst>
            </p:cNvPr>
            <p:cNvSpPr/>
            <p:nvPr/>
          </p:nvSpPr>
          <p:spPr>
            <a:xfrm>
              <a:off x="7488000" y="4734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B5886253-739A-B76A-EA74-0942D94C6EC6}"/>
                </a:ext>
              </a:extLst>
            </p:cNvPr>
            <p:cNvSpPr/>
            <p:nvPr/>
          </p:nvSpPr>
          <p:spPr>
            <a:xfrm>
              <a:off x="7560000" y="5202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7B4BA854-A195-D14C-D389-AD689FC7BBC4}"/>
                </a:ext>
              </a:extLst>
            </p:cNvPr>
            <p:cNvSpPr/>
            <p:nvPr/>
          </p:nvSpPr>
          <p:spPr>
            <a:xfrm>
              <a:off x="8064000" y="5238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FD4CA765-137F-52DA-D560-3DB8CDFA6D9A}"/>
                </a:ext>
              </a:extLst>
            </p:cNvPr>
            <p:cNvSpPr/>
            <p:nvPr/>
          </p:nvSpPr>
          <p:spPr>
            <a:xfrm>
              <a:off x="6768000" y="4914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35AE7026-2A2E-CE86-9297-E05FEE5833C9}"/>
                </a:ext>
              </a:extLst>
            </p:cNvPr>
            <p:cNvSpPr/>
            <p:nvPr/>
          </p:nvSpPr>
          <p:spPr>
            <a:xfrm>
              <a:off x="6840000" y="5490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79CB210D-1AF0-5694-2B16-FA1B6787D05D}"/>
                </a:ext>
              </a:extLst>
            </p:cNvPr>
            <p:cNvSpPr/>
            <p:nvPr/>
          </p:nvSpPr>
          <p:spPr>
            <a:xfrm>
              <a:off x="7164000" y="4698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B32CB3D4-1DDD-2892-9316-CAEE347B0075}"/>
                </a:ext>
              </a:extLst>
            </p:cNvPr>
            <p:cNvSpPr/>
            <p:nvPr/>
          </p:nvSpPr>
          <p:spPr>
            <a:xfrm>
              <a:off x="6804000" y="4590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577250CE-CAAC-DCC6-5FC6-D788951EA00E}"/>
                </a:ext>
              </a:extLst>
            </p:cNvPr>
            <p:cNvSpPr/>
            <p:nvPr/>
          </p:nvSpPr>
          <p:spPr>
            <a:xfrm>
              <a:off x="7380000" y="4590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612A79B2-77C6-7434-F361-346F96162142}"/>
                </a:ext>
              </a:extLst>
            </p:cNvPr>
            <p:cNvSpPr/>
            <p:nvPr/>
          </p:nvSpPr>
          <p:spPr>
            <a:xfrm>
              <a:off x="8136000" y="4626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2B5EDE45-E5CC-299C-DC73-1DAE66A4575B}"/>
                </a:ext>
              </a:extLst>
            </p:cNvPr>
            <p:cNvSpPr/>
            <p:nvPr/>
          </p:nvSpPr>
          <p:spPr>
            <a:xfrm>
              <a:off x="8496000" y="4590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D82213E4-07D6-D05A-D405-6C9FAABD6A01}"/>
                </a:ext>
              </a:extLst>
            </p:cNvPr>
            <p:cNvSpPr/>
            <p:nvPr/>
          </p:nvSpPr>
          <p:spPr>
            <a:xfrm>
              <a:off x="7740000" y="4572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1494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4DAC9-833A-E708-7FEB-E4D1E81106FE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双极结型三极管 </a:t>
            </a:r>
            <a:r>
              <a:rPr lang="en-US" altLang="zh-CN" sz="3000" dirty="0"/>
              <a:t>—— </a:t>
            </a:r>
            <a:r>
              <a:rPr lang="zh-CN" altLang="en-US" sz="3000" dirty="0">
                <a:solidFill>
                  <a:srgbClr val="FFFF00"/>
                </a:solidFill>
              </a:rPr>
              <a:t>工作特性</a:t>
            </a:r>
            <a:r>
              <a:rPr lang="en-US" altLang="zh-CN" sz="30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C7B764D-37F6-46BE-7936-E65CD0152F30}"/>
                  </a:ext>
                </a:extLst>
              </p:cNvPr>
              <p:cNvSpPr txBox="1"/>
              <p:nvPr/>
            </p:nvSpPr>
            <p:spPr>
              <a:xfrm>
                <a:off x="360002" y="827142"/>
                <a:ext cx="8090667" cy="1161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kumimoji="1" lang="en-US" altLang="zh-CN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BJT </a:t>
                </a: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kumimoji="1" lang="zh-CN" altLang="en-US" sz="2800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输入特性</a:t>
                </a: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kumimoji="1" lang="en-US" altLang="zh-CN" sz="2800" dirty="0">
                    <a:solidFill>
                      <a:srgbClr val="00206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CE</m:t>
                        </m:r>
                      </m:sub>
                    </m:sSub>
                  </m:oMath>
                </a14:m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为某一常数时，输入电压和输入电流之间的关系，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8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sub>
                    </m:sSub>
                    <m:r>
                      <a:rPr kumimoji="1" lang="en-US" altLang="zh-CN" sz="28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kumimoji="1" lang="en-US" altLang="zh-CN" sz="28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i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BE</m:t>
                            </m:r>
                          </m:sub>
                        </m:sSub>
                      </m:e>
                    </m:d>
                    <m:r>
                      <a:rPr kumimoji="1" lang="en-US" altLang="zh-CN" sz="28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d>
                      <m:dPr>
                        <m:begChr m:val="|"/>
                        <m:endChr m:val=""/>
                        <m:ctrlPr>
                          <a:rPr kumimoji="1" lang="en-US" altLang="zh-CN" sz="2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sz="2800" i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CE</m:t>
                            </m:r>
                          </m:sub>
                        </m:sSub>
                        <m:r>
                          <a:rPr kumimoji="1" lang="en-US" altLang="zh-CN" sz="2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zh-CN" altLang="en-US" sz="28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常数</m:t>
                        </m:r>
                      </m:e>
                    </m:d>
                  </m:oMath>
                </a14:m>
                <a:endParaRPr lang="zh-CN" altLang="en-US" sz="28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C7B764D-37F6-46BE-7936-E65CD0152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2" y="827142"/>
                <a:ext cx="8090667" cy="1161472"/>
              </a:xfrm>
              <a:prstGeom prst="rect">
                <a:avLst/>
              </a:prstGeom>
              <a:blipFill>
                <a:blip r:embed="rId3"/>
                <a:stretch>
                  <a:fillRect l="-1507" t="-2105" r="-75" b="-1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B2DCBF43-D9C5-C3E8-85FF-A67938108DB4}"/>
              </a:ext>
            </a:extLst>
          </p:cNvPr>
          <p:cNvGrpSpPr/>
          <p:nvPr/>
        </p:nvGrpSpPr>
        <p:grpSpPr>
          <a:xfrm>
            <a:off x="7920000" y="3816000"/>
            <a:ext cx="3638076" cy="2811606"/>
            <a:chOff x="8234651" y="3737957"/>
            <a:chExt cx="3638076" cy="2811606"/>
          </a:xfrm>
        </p:grpSpPr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CEA099B2-4F77-9487-DA68-C5DA7B4426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0745" y="4114630"/>
              <a:ext cx="0" cy="21168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3C36FCF9-D2CB-5241-F2D9-75F836CB2C8D}"/>
                </a:ext>
              </a:extLst>
            </p:cNvPr>
            <p:cNvSpPr/>
            <p:nvPr/>
          </p:nvSpPr>
          <p:spPr>
            <a:xfrm>
              <a:off x="9305385" y="4393456"/>
              <a:ext cx="749193" cy="1824958"/>
            </a:xfrm>
            <a:custGeom>
              <a:avLst/>
              <a:gdLst>
                <a:gd name="connsiteX0" fmla="*/ 0 w 749193"/>
                <a:gd name="connsiteY0" fmla="*/ 1824958 h 1824958"/>
                <a:gd name="connsiteX1" fmla="*/ 487936 w 749193"/>
                <a:gd name="connsiteY1" fmla="*/ 1444598 h 1824958"/>
                <a:gd name="connsiteX2" fmla="*/ 749193 w 749193"/>
                <a:gd name="connsiteY2" fmla="*/ 0 h 18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193" h="1824958">
                  <a:moveTo>
                    <a:pt x="0" y="1824958"/>
                  </a:moveTo>
                  <a:cubicBezTo>
                    <a:pt x="181535" y="1786858"/>
                    <a:pt x="363071" y="1748758"/>
                    <a:pt x="487936" y="1444598"/>
                  </a:cubicBezTo>
                  <a:cubicBezTo>
                    <a:pt x="612801" y="1140438"/>
                    <a:pt x="680997" y="570219"/>
                    <a:pt x="749193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FF"/>
                </a:solidFill>
              </a:endParaRPr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DB98DBBD-2DDC-2A48-3A88-E4F4CA3CAE44}"/>
                </a:ext>
              </a:extLst>
            </p:cNvPr>
            <p:cNvSpPr/>
            <p:nvPr/>
          </p:nvSpPr>
          <p:spPr>
            <a:xfrm>
              <a:off x="9471838" y="4392818"/>
              <a:ext cx="978174" cy="1824958"/>
            </a:xfrm>
            <a:custGeom>
              <a:avLst/>
              <a:gdLst>
                <a:gd name="connsiteX0" fmla="*/ 0 w 749193"/>
                <a:gd name="connsiteY0" fmla="*/ 1824958 h 1824958"/>
                <a:gd name="connsiteX1" fmla="*/ 487936 w 749193"/>
                <a:gd name="connsiteY1" fmla="*/ 1444598 h 1824958"/>
                <a:gd name="connsiteX2" fmla="*/ 749193 w 749193"/>
                <a:gd name="connsiteY2" fmla="*/ 0 h 18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193" h="1824958">
                  <a:moveTo>
                    <a:pt x="0" y="1824958"/>
                  </a:moveTo>
                  <a:cubicBezTo>
                    <a:pt x="181535" y="1786858"/>
                    <a:pt x="363071" y="1748758"/>
                    <a:pt x="487936" y="1444598"/>
                  </a:cubicBezTo>
                  <a:cubicBezTo>
                    <a:pt x="612801" y="1140438"/>
                    <a:pt x="680997" y="570219"/>
                    <a:pt x="749193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074AED67-0BBB-46F6-0E35-493CD889653D}"/>
                </a:ext>
              </a:extLst>
            </p:cNvPr>
            <p:cNvSpPr/>
            <p:nvPr/>
          </p:nvSpPr>
          <p:spPr>
            <a:xfrm>
              <a:off x="9442697" y="4394009"/>
              <a:ext cx="1123422" cy="1824953"/>
            </a:xfrm>
            <a:custGeom>
              <a:avLst/>
              <a:gdLst>
                <a:gd name="connsiteX0" fmla="*/ 0 w 749193"/>
                <a:gd name="connsiteY0" fmla="*/ 1824958 h 1824958"/>
                <a:gd name="connsiteX1" fmla="*/ 487936 w 749193"/>
                <a:gd name="connsiteY1" fmla="*/ 1444598 h 1824958"/>
                <a:gd name="connsiteX2" fmla="*/ 749193 w 749193"/>
                <a:gd name="connsiteY2" fmla="*/ 0 h 18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193" h="1824958">
                  <a:moveTo>
                    <a:pt x="0" y="1824958"/>
                  </a:moveTo>
                  <a:cubicBezTo>
                    <a:pt x="181535" y="1786858"/>
                    <a:pt x="363071" y="1748758"/>
                    <a:pt x="487936" y="1444598"/>
                  </a:cubicBezTo>
                  <a:cubicBezTo>
                    <a:pt x="612801" y="1140438"/>
                    <a:pt x="680997" y="570219"/>
                    <a:pt x="749193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678A732A-08AF-4189-DAF4-9B8374254ACF}"/>
                    </a:ext>
                  </a:extLst>
                </p:cNvPr>
                <p:cNvSpPr txBox="1"/>
                <p:nvPr/>
              </p:nvSpPr>
              <p:spPr>
                <a:xfrm>
                  <a:off x="11000540" y="6000054"/>
                  <a:ext cx="87218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</m:t>
                            </m:r>
                          </m:sub>
                        </m:sSub>
                        <m:r>
                          <a:rPr kumimoji="1"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kumimoji="1"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kumimoji="1"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678A732A-08AF-4189-DAF4-9B8374254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0540" y="6000054"/>
                  <a:ext cx="872187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6DDE1217-5866-DDFE-C7CE-698A09DCFEFE}"/>
                    </a:ext>
                  </a:extLst>
                </p:cNvPr>
                <p:cNvSpPr txBox="1"/>
                <p:nvPr/>
              </p:nvSpPr>
              <p:spPr>
                <a:xfrm>
                  <a:off x="8234651" y="3737957"/>
                  <a:ext cx="87218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sub>
                        </m:sSub>
                        <m:r>
                          <a:rPr kumimoji="1"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kumimoji="1" lang="el-GR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  <m:r>
                          <m:rPr>
                            <m:sty m:val="p"/>
                          </m:rPr>
                          <a:rPr kumimoji="1"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kumimoji="1"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6DDE1217-5866-DDFE-C7CE-698A09DCFE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4651" y="3737957"/>
                  <a:ext cx="872187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C3BDE66C-E8AF-F239-C0B9-D5A165722E05}"/>
                    </a:ext>
                  </a:extLst>
                </p:cNvPr>
                <p:cNvSpPr txBox="1"/>
                <p:nvPr/>
              </p:nvSpPr>
              <p:spPr>
                <a:xfrm>
                  <a:off x="9028276" y="4068663"/>
                  <a:ext cx="118231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CE</m:t>
                            </m:r>
                          </m:sub>
                        </m:sSub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C3BDE66C-E8AF-F239-C0B9-D5A165722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8276" y="4068663"/>
                  <a:ext cx="118231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917EF130-061E-7CA4-EAF2-FBBD9995F7CC}"/>
                </a:ext>
              </a:extLst>
            </p:cNvPr>
            <p:cNvCxnSpPr>
              <a:cxnSpLocks/>
            </p:cNvCxnSpPr>
            <p:nvPr/>
          </p:nvCxnSpPr>
          <p:spPr>
            <a:xfrm>
              <a:off x="8670745" y="6219733"/>
              <a:ext cx="235938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AB0AE14F-9588-2339-9303-109719622E63}"/>
                    </a:ext>
                  </a:extLst>
                </p:cNvPr>
                <p:cNvSpPr txBox="1"/>
                <p:nvPr/>
              </p:nvSpPr>
              <p:spPr>
                <a:xfrm>
                  <a:off x="10126384" y="4045869"/>
                  <a:ext cx="50132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AB0AE14F-9588-2339-9303-109719622E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6384" y="4045869"/>
                  <a:ext cx="50132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1DB67E09-2DE2-B4FE-F761-B672A6911757}"/>
                    </a:ext>
                  </a:extLst>
                </p:cNvPr>
                <p:cNvSpPr txBox="1"/>
                <p:nvPr/>
              </p:nvSpPr>
              <p:spPr>
                <a:xfrm>
                  <a:off x="10469925" y="4081736"/>
                  <a:ext cx="66508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1DB67E09-2DE2-B4FE-F761-B672A6911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9925" y="4081736"/>
                  <a:ext cx="66508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D6F056FD-4E83-1817-B37D-A5183105FE48}"/>
                </a:ext>
              </a:extLst>
            </p:cNvPr>
            <p:cNvGrpSpPr/>
            <p:nvPr/>
          </p:nvGrpSpPr>
          <p:grpSpPr>
            <a:xfrm>
              <a:off x="8670744" y="6104485"/>
              <a:ext cx="450553" cy="114269"/>
              <a:chOff x="9088205" y="6323893"/>
              <a:chExt cx="450553" cy="114269"/>
            </a:xfrm>
          </p:grpSpPr>
          <p:cxnSp>
            <p:nvCxnSpPr>
              <p:cNvPr id="96" name="直接箭头连接符 95">
                <a:extLst>
                  <a:ext uri="{FF2B5EF4-FFF2-40B4-BE49-F238E27FC236}">
                    <a16:creationId xmlns:a16="http://schemas.microsoft.com/office/drawing/2014/main" id="{39D02D42-6277-E254-0CA6-F78FC6EE42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8205" y="6323893"/>
                <a:ext cx="0" cy="11426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箭头连接符 101">
                <a:extLst>
                  <a:ext uri="{FF2B5EF4-FFF2-40B4-BE49-F238E27FC236}">
                    <a16:creationId xmlns:a16="http://schemas.microsoft.com/office/drawing/2014/main" id="{5A6CC341-3FCB-276F-838C-CD2A27B08F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38758" y="6323893"/>
                <a:ext cx="0" cy="11426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7BD273C2-2F0F-1CE3-EEFD-02BB5986E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71433" y="6104100"/>
              <a:ext cx="0" cy="1142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D1EAC318-783D-7569-1991-39EDB4E703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1901" y="6103571"/>
              <a:ext cx="0" cy="1142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箭头连接符 126">
              <a:extLst>
                <a:ext uri="{FF2B5EF4-FFF2-40B4-BE49-F238E27FC236}">
                  <a16:creationId xmlns:a16="http://schemas.microsoft.com/office/drawing/2014/main" id="{F0DA65B8-AE85-04AC-F839-9FEF54805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71758" y="6103571"/>
              <a:ext cx="0" cy="1142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BDB7D353-DEBC-3DB3-7B96-D8C34E90DB80}"/>
                    </a:ext>
                  </a:extLst>
                </p:cNvPr>
                <p:cNvSpPr txBox="1"/>
                <p:nvPr/>
              </p:nvSpPr>
              <p:spPr>
                <a:xfrm>
                  <a:off x="8519026" y="6180231"/>
                  <a:ext cx="30308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BDB7D353-DEBC-3DB3-7B96-D8C34E90DB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9026" y="6180231"/>
                  <a:ext cx="30308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C05C3B28-21DE-FD65-DA0B-49C91FFC590E}"/>
                    </a:ext>
                  </a:extLst>
                </p:cNvPr>
                <p:cNvSpPr txBox="1"/>
                <p:nvPr/>
              </p:nvSpPr>
              <p:spPr>
                <a:xfrm>
                  <a:off x="8883461" y="6180231"/>
                  <a:ext cx="48031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0.2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C05C3B28-21DE-FD65-DA0B-49C91FFC59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3461" y="6180231"/>
                  <a:ext cx="48031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769A776A-995C-BE46-4F55-DFACD6734349}"/>
                    </a:ext>
                  </a:extLst>
                </p:cNvPr>
                <p:cNvSpPr txBox="1"/>
                <p:nvPr/>
              </p:nvSpPr>
              <p:spPr>
                <a:xfrm>
                  <a:off x="9334168" y="6180231"/>
                  <a:ext cx="48031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0.4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769A776A-995C-BE46-4F55-DFACD67343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168" y="6180231"/>
                  <a:ext cx="480316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CB3EF7B3-BE4B-7E0F-6070-DE17EB7B1F9A}"/>
                    </a:ext>
                  </a:extLst>
                </p:cNvPr>
                <p:cNvSpPr txBox="1"/>
                <p:nvPr/>
              </p:nvSpPr>
              <p:spPr>
                <a:xfrm>
                  <a:off x="9782736" y="6180231"/>
                  <a:ext cx="48031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0.6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CB3EF7B3-BE4B-7E0F-6070-DE17EB7B1F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2736" y="6180231"/>
                  <a:ext cx="480316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DA9E0653-853C-D955-C44D-CDBFB833128C}"/>
                    </a:ext>
                  </a:extLst>
                </p:cNvPr>
                <p:cNvSpPr txBox="1"/>
                <p:nvPr/>
              </p:nvSpPr>
              <p:spPr>
                <a:xfrm>
                  <a:off x="10232716" y="6180231"/>
                  <a:ext cx="48031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0.8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DA9E0653-853C-D955-C44D-CDBFB83312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2716" y="6180231"/>
                  <a:ext cx="480316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50886804-EC4D-D61E-08A3-5816969DA17A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A5F9C617-FC45-AA37-834E-CF29E1B09F95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137" name="箭头: 五边形 136">
                <a:extLst>
                  <a:ext uri="{FF2B5EF4-FFF2-40B4-BE49-F238E27FC236}">
                    <a16:creationId xmlns:a16="http://schemas.microsoft.com/office/drawing/2014/main" id="{85B8A391-EBA7-EF13-D1FC-11C93CCDE5E1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8" name="箭头: V 形 137">
                <a:extLst>
                  <a:ext uri="{FF2B5EF4-FFF2-40B4-BE49-F238E27FC236}">
                    <a16:creationId xmlns:a16="http://schemas.microsoft.com/office/drawing/2014/main" id="{8F0B929F-6DA2-F7E5-19E9-EDCC4F05FB24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6" name="灯片编号占位符 3">
              <a:extLst>
                <a:ext uri="{FF2B5EF4-FFF2-40B4-BE49-F238E27FC236}">
                  <a16:creationId xmlns:a16="http://schemas.microsoft.com/office/drawing/2014/main" id="{C452E316-7848-F69E-BA6F-0F199B41670F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15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139" name="文本框 138">
            <a:extLst>
              <a:ext uri="{FF2B5EF4-FFF2-40B4-BE49-F238E27FC236}">
                <a16:creationId xmlns:a16="http://schemas.microsoft.com/office/drawing/2014/main" id="{87C0CCED-8DF4-94E4-443F-6B036416B0FB}"/>
              </a:ext>
            </a:extLst>
          </p:cNvPr>
          <p:cNvSpPr txBox="1"/>
          <p:nvPr/>
        </p:nvSpPr>
        <p:spPr>
          <a:xfrm>
            <a:off x="360002" y="2160000"/>
            <a:ext cx="4887860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类似于 </a:t>
            </a: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PN 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结的正向特性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本框 139">
                <a:extLst>
                  <a:ext uri="{FF2B5EF4-FFF2-40B4-BE49-F238E27FC236}">
                    <a16:creationId xmlns:a16="http://schemas.microsoft.com/office/drawing/2014/main" id="{F0D080E3-370C-6FBE-39A9-461B2F777D07}"/>
                  </a:ext>
                </a:extLst>
              </p:cNvPr>
              <p:cNvSpPr txBox="1"/>
              <p:nvPr/>
            </p:nvSpPr>
            <p:spPr>
              <a:xfrm>
                <a:off x="360001" y="2880000"/>
                <a:ext cx="7208358" cy="2941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CE</m:t>
                        </m:r>
                      </m:sub>
                    </m:sSub>
                  </m:oMath>
                </a14:m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增大，特性曲线右移</a:t>
                </a:r>
                <a:endParaRPr kumimoji="1" lang="en-US" altLang="zh-CN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不变，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从零逐渐增大，集电结从正偏进入反偏，集电极收集电子，基区复合减少，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减小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CE</m:t>
                        </m:r>
                      </m:sub>
                    </m:sSub>
                    <m:r>
                      <a:rPr kumimoji="1" lang="en-US" altLang="zh-C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kumimoji="1" lang="en-US" altLang="zh-C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kumimoji="1" lang="en-US" altLang="zh-CN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sz="2400" b="0" i="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时，特性曲线右移不多，即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CE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对输入特性几乎无影响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0" name="文本框 139">
                <a:extLst>
                  <a:ext uri="{FF2B5EF4-FFF2-40B4-BE49-F238E27FC236}">
                    <a16:creationId xmlns:a16="http://schemas.microsoft.com/office/drawing/2014/main" id="{F0D080E3-370C-6FBE-39A9-461B2F777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1" y="2880000"/>
                <a:ext cx="7208358" cy="2941703"/>
              </a:xfrm>
              <a:prstGeom prst="rect">
                <a:avLst/>
              </a:prstGeom>
              <a:blipFill>
                <a:blip r:embed="rId18"/>
                <a:stretch>
                  <a:fillRect t="-621" r="-1099" b="-3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C4E9839D-F1BC-B4AE-1E6C-6A4CF58FA21E}"/>
              </a:ext>
            </a:extLst>
          </p:cNvPr>
          <p:cNvGrpSpPr/>
          <p:nvPr/>
        </p:nvGrpSpPr>
        <p:grpSpPr>
          <a:xfrm>
            <a:off x="8928000" y="720000"/>
            <a:ext cx="2844000" cy="2909956"/>
            <a:chOff x="8641625" y="778454"/>
            <a:chExt cx="2844000" cy="2909956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EC7A3B4-3319-A739-9679-0E8A7F3F4F90}"/>
                </a:ext>
              </a:extLst>
            </p:cNvPr>
            <p:cNvSpPr txBox="1"/>
            <p:nvPr/>
          </p:nvSpPr>
          <p:spPr>
            <a:xfrm>
              <a:off x="9469625" y="3190453"/>
              <a:ext cx="1728000" cy="4979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600"/>
                </a:spcAft>
              </a:pPr>
              <a:r>
                <a:rPr kumimoji="1" lang="zh-CN" altLang="en-US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共发射极</a:t>
              </a:r>
              <a:endParaRPr kumimoji="1"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B5028E21-45A0-FAB2-EFDA-BE89CC35D48B}"/>
                </a:ext>
              </a:extLst>
            </p:cNvPr>
            <p:cNvGrpSpPr/>
            <p:nvPr/>
          </p:nvGrpSpPr>
          <p:grpSpPr>
            <a:xfrm>
              <a:off x="8641625" y="778454"/>
              <a:ext cx="2844000" cy="2477665"/>
              <a:chOff x="4608000" y="1260000"/>
              <a:chExt cx="2844000" cy="2477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7998B8AC-A22A-8D76-B8FB-2250EA8E36D0}"/>
                      </a:ext>
                    </a:extLst>
                  </p:cNvPr>
                  <p:cNvSpPr txBox="1"/>
                  <p:nvPr/>
                </p:nvSpPr>
                <p:spPr>
                  <a:xfrm>
                    <a:off x="4608000" y="2448000"/>
                    <a:ext cx="612000" cy="100800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</m:oMath>
                      </m:oMathPara>
                    </a14:m>
                    <a:endParaRPr kumimoji="1" lang="en-US" altLang="zh-CN" sz="2000" i="1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endParaRPr>
                  </a:p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00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BE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2000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</m:oMath>
                      </m:oMathPara>
                    </a14:m>
                    <a:endParaRPr kumimoji="1" lang="en-US" altLang="zh-CN" sz="2000" i="1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7998B8AC-A22A-8D76-B8FB-2250EA8E36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8000" y="2448000"/>
                    <a:ext cx="612000" cy="100800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AB04932-F807-4967-2950-7D9CC5A2ECA5}"/>
                  </a:ext>
                </a:extLst>
              </p:cNvPr>
              <p:cNvSpPr txBox="1"/>
              <p:nvPr/>
            </p:nvSpPr>
            <p:spPr>
              <a:xfrm>
                <a:off x="6084000" y="3276000"/>
                <a:ext cx="43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F5CAE3D8-5B21-8745-D62A-FA831D4200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000" y="2231400"/>
                <a:ext cx="0" cy="720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855B2F2B-A00B-6F22-6302-973C9B3FED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000" y="2214000"/>
                <a:ext cx="432000" cy="216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5B3CA2D6-5C48-1A81-9FD2-46DC64FCE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8000" y="2754000"/>
                <a:ext cx="432000" cy="21600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8A00CE76-411B-A04F-7BEF-3A939B3AA3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00000" y="1764000"/>
                <a:ext cx="0" cy="468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272DD6DB-D997-AB19-9EEE-5B121378C9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99999" y="2970000"/>
                <a:ext cx="0" cy="360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5ED7B139-C6D7-4834-9F10-175FD866A8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4000" y="2592000"/>
                <a:ext cx="684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1A104A3-D217-6FA8-6E75-1B07D69F02C1}"/>
                  </a:ext>
                </a:extLst>
              </p:cNvPr>
              <p:cNvSpPr txBox="1"/>
              <p:nvPr/>
            </p:nvSpPr>
            <p:spPr>
              <a:xfrm>
                <a:off x="4960800" y="2088000"/>
                <a:ext cx="43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57C24692-0C3F-C644-5FB3-1799095E6082}"/>
                  </a:ext>
                </a:extLst>
              </p:cNvPr>
              <p:cNvSpPr/>
              <p:nvPr/>
            </p:nvSpPr>
            <p:spPr>
              <a:xfrm>
                <a:off x="5112000" y="2527200"/>
                <a:ext cx="129883" cy="129883"/>
              </a:xfrm>
              <a:prstGeom prst="ellips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19710FDD-0E7D-EBA8-306F-5BDBBFC70C21}"/>
                  </a:ext>
                </a:extLst>
              </p:cNvPr>
              <p:cNvSpPr/>
              <p:nvPr/>
            </p:nvSpPr>
            <p:spPr>
              <a:xfrm>
                <a:off x="6912000" y="1699200"/>
                <a:ext cx="129883" cy="129883"/>
              </a:xfrm>
              <a:prstGeom prst="ellips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65AAEBB-D4AC-B356-7E8C-B2E7FFEDB8B9}"/>
                  </a:ext>
                </a:extLst>
              </p:cNvPr>
              <p:cNvSpPr txBox="1"/>
              <p:nvPr/>
            </p:nvSpPr>
            <p:spPr>
              <a:xfrm>
                <a:off x="6760800" y="1260000"/>
                <a:ext cx="43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78FF478B-3CC0-F648-CBC0-CAA818FC40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0000" y="1764000"/>
                <a:ext cx="612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D895ACCB-F844-08C6-1FE7-6F9C27D73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4000" y="3330000"/>
                <a:ext cx="180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724354DC-DB6E-E54A-69B4-60C760D2F593}"/>
                  </a:ext>
                </a:extLst>
              </p:cNvPr>
              <p:cNvSpPr/>
              <p:nvPr/>
            </p:nvSpPr>
            <p:spPr>
              <a:xfrm>
                <a:off x="5112000" y="3265200"/>
                <a:ext cx="129883" cy="129883"/>
              </a:xfrm>
              <a:prstGeom prst="ellips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78710EA7-0758-3939-9751-8C00DAE8A6A4}"/>
                  </a:ext>
                </a:extLst>
              </p:cNvPr>
              <p:cNvSpPr/>
              <p:nvPr/>
            </p:nvSpPr>
            <p:spPr>
              <a:xfrm>
                <a:off x="6912000" y="3265200"/>
                <a:ext cx="129883" cy="129883"/>
              </a:xfrm>
              <a:prstGeom prst="ellips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B54484ED-3DAF-5F8F-EF88-1171869205A3}"/>
                  </a:ext>
                </a:extLst>
              </p:cNvPr>
              <p:cNvSpPr/>
              <p:nvPr/>
            </p:nvSpPr>
            <p:spPr>
              <a:xfrm>
                <a:off x="6246000" y="3276000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02EDFA4B-25B8-3111-FFDC-55BB9066872D}"/>
                      </a:ext>
                    </a:extLst>
                  </p:cNvPr>
                  <p:cNvSpPr txBox="1"/>
                  <p:nvPr/>
                </p:nvSpPr>
                <p:spPr>
                  <a:xfrm>
                    <a:off x="6480000" y="1836000"/>
                    <a:ext cx="360000" cy="43200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400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02EDFA4B-25B8-3111-FFDC-55BB906687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80000" y="1836000"/>
                    <a:ext cx="360000" cy="43200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5085" r="-13559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F752BD25-D68D-4697-1CF5-841B930FA3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8000" y="1872000"/>
                <a:ext cx="432000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964BC231-A036-C1E4-6E3F-89C9446C45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28000" y="2700000"/>
                <a:ext cx="432000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triangle" w="med" len="lg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803AF3A5-B03A-D1D5-0A99-D67958E55F0B}"/>
                      </a:ext>
                    </a:extLst>
                  </p:cNvPr>
                  <p:cNvSpPr txBox="1"/>
                  <p:nvPr/>
                </p:nvSpPr>
                <p:spPr>
                  <a:xfrm>
                    <a:off x="5328000" y="2664000"/>
                    <a:ext cx="360000" cy="43200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400" b="0" i="0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B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803AF3A5-B03A-D1D5-0A99-D67958E55F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8000" y="2664000"/>
                    <a:ext cx="360000" cy="43200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5085" r="-16949" b="-985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A8FEB61C-F3C3-1698-127C-AF02739C8D29}"/>
                      </a:ext>
                    </a:extLst>
                  </p:cNvPr>
                  <p:cNvSpPr txBox="1"/>
                  <p:nvPr/>
                </p:nvSpPr>
                <p:spPr>
                  <a:xfrm>
                    <a:off x="6876000" y="1746000"/>
                    <a:ext cx="576000" cy="162000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</m:oMath>
                      </m:oMathPara>
                    </a14:m>
                    <a:endParaRPr kumimoji="1" lang="en-US" altLang="zh-CN" sz="2000" i="1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endParaRPr>
                  </a:p>
                  <a:p>
                    <a:pPr algn="r"/>
                    <a:endParaRPr kumimoji="1" lang="en-US" altLang="zh-CN" sz="2000" i="1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endParaRPr>
                  </a:p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00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CE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2000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r"/>
                    <a:endParaRPr kumimoji="1" lang="en-US" altLang="zh-CN" sz="2000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</m:oMath>
                      </m:oMathPara>
                    </a14:m>
                    <a:endParaRPr kumimoji="1" lang="en-US" altLang="zh-CN" sz="2000" i="1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A8FEB61C-F3C3-1698-127C-AF02739C8D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6000" y="1746000"/>
                    <a:ext cx="576000" cy="162000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362410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53DBB-659C-6487-A78E-E2096288D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D29463-4365-0895-0C7A-4A57D463BAC0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双极结型三极管 </a:t>
            </a:r>
            <a:r>
              <a:rPr lang="en-US" altLang="zh-CN" sz="3000" dirty="0"/>
              <a:t>—— </a:t>
            </a:r>
            <a:r>
              <a:rPr lang="zh-CN" altLang="en-US" sz="3000" dirty="0">
                <a:solidFill>
                  <a:srgbClr val="FFFF00"/>
                </a:solidFill>
              </a:rPr>
              <a:t>工作特性</a:t>
            </a:r>
            <a:r>
              <a:rPr lang="en-US" altLang="zh-CN" sz="30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60E37AA-1E61-ECD0-3C45-8F47C0B6B641}"/>
                  </a:ext>
                </a:extLst>
              </p:cNvPr>
              <p:cNvSpPr txBox="1"/>
              <p:nvPr/>
            </p:nvSpPr>
            <p:spPr>
              <a:xfrm>
                <a:off x="360002" y="827142"/>
                <a:ext cx="7946165" cy="1161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kumimoji="1" lang="en-US" altLang="zh-CN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BJT </a:t>
                </a: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kumimoji="1" lang="zh-CN" altLang="en-US" sz="2800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输出特性</a:t>
                </a: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kumimoji="1" lang="en-US" altLang="zh-CN" sz="2800" dirty="0">
                    <a:solidFill>
                      <a:srgbClr val="00206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sub>
                    </m:sSub>
                  </m:oMath>
                </a14:m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为某一常数时，输出电压和输出电流之间的关系，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8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  <m:r>
                      <a:rPr kumimoji="1" lang="en-US" altLang="zh-CN" sz="28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kumimoji="1" lang="en-US" altLang="zh-CN" sz="28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i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CE</m:t>
                            </m:r>
                          </m:sub>
                        </m:sSub>
                      </m:e>
                    </m:d>
                    <m:r>
                      <a:rPr kumimoji="1" lang="en-US" altLang="zh-CN" sz="28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d>
                      <m:dPr>
                        <m:begChr m:val="|"/>
                        <m:endChr m:val=""/>
                        <m:ctrlPr>
                          <a:rPr kumimoji="1" lang="en-US" altLang="zh-CN" sz="2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sz="2800" i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sub>
                        </m:sSub>
                        <m:r>
                          <a:rPr kumimoji="1" lang="en-US" altLang="zh-CN" sz="2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zh-CN" altLang="en-US" sz="28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常数</m:t>
                        </m:r>
                      </m:e>
                    </m:d>
                  </m:oMath>
                </a14:m>
                <a:endParaRPr kumimoji="1" lang="en-US" altLang="zh-CN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60E37AA-1E61-ECD0-3C45-8F47C0B6B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2" y="827142"/>
                <a:ext cx="7946165" cy="1161472"/>
              </a:xfrm>
              <a:prstGeom prst="rect">
                <a:avLst/>
              </a:prstGeom>
              <a:blipFill>
                <a:blip r:embed="rId3"/>
                <a:stretch>
                  <a:fillRect l="-1534" t="-2105" b="-1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00FD4122-B9DB-3D99-87DD-EE6B30D2EA00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5A28F898-15D8-012E-6540-570B204A4E4E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137" name="箭头: 五边形 136">
                <a:extLst>
                  <a:ext uri="{FF2B5EF4-FFF2-40B4-BE49-F238E27FC236}">
                    <a16:creationId xmlns:a16="http://schemas.microsoft.com/office/drawing/2014/main" id="{05AAEFA6-27F2-5745-7B02-7EB7367E4109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8" name="箭头: V 形 137">
                <a:extLst>
                  <a:ext uri="{FF2B5EF4-FFF2-40B4-BE49-F238E27FC236}">
                    <a16:creationId xmlns:a16="http://schemas.microsoft.com/office/drawing/2014/main" id="{5333DDAA-C1C5-4FE5-F242-20CE6B4343E1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6" name="灯片编号占位符 3">
              <a:extLst>
                <a:ext uri="{FF2B5EF4-FFF2-40B4-BE49-F238E27FC236}">
                  <a16:creationId xmlns:a16="http://schemas.microsoft.com/office/drawing/2014/main" id="{64D23300-270E-B835-27E0-13371B3E5206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16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C51A4758-2809-21FE-27DA-4B7BCA4D807C}"/>
                  </a:ext>
                </a:extLst>
              </p:cNvPr>
              <p:cNvSpPr txBox="1"/>
              <p:nvPr/>
            </p:nvSpPr>
            <p:spPr>
              <a:xfrm>
                <a:off x="360001" y="1980000"/>
                <a:ext cx="7059107" cy="1099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截止区</a:t>
                </a:r>
                <a:endParaRPr kumimoji="1" lang="en-US" altLang="zh-CN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发射结和集电结均反偏，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sub>
                    </m:sSub>
                    <m:r>
                      <a:rPr kumimoji="1" lang="en-US" altLang="zh-C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kumimoji="1" lang="en-US" altLang="zh-C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  <m:r>
                      <a:rPr kumimoji="1" lang="en-US" altLang="zh-C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C51A4758-2809-21FE-27DA-4B7BCA4D8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1" y="1980000"/>
                <a:ext cx="7059107" cy="1099019"/>
              </a:xfrm>
              <a:prstGeom prst="rect">
                <a:avLst/>
              </a:prstGeom>
              <a:blipFill>
                <a:blip r:embed="rId8"/>
                <a:stretch>
                  <a:fillRect l="-1554" t="-2222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B34FE744-DFAE-27E7-F06C-D35EC2E7B805}"/>
              </a:ext>
            </a:extLst>
          </p:cNvPr>
          <p:cNvGrpSpPr/>
          <p:nvPr/>
        </p:nvGrpSpPr>
        <p:grpSpPr>
          <a:xfrm>
            <a:off x="7920000" y="3816000"/>
            <a:ext cx="3638076" cy="2834887"/>
            <a:chOff x="7920000" y="3816000"/>
            <a:chExt cx="3638076" cy="2834887"/>
          </a:xfrm>
        </p:grpSpPr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8E62F78-57DE-DDE5-9AFA-13A9D18164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9336" y="4581297"/>
              <a:ext cx="84162" cy="46404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8F761B9D-3EC7-D12A-CE7B-E22C14C3D8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5378" y="6010476"/>
              <a:ext cx="255708" cy="140988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1458C4B6-EF12-5559-5086-9925909B5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7692" y="5719818"/>
              <a:ext cx="311567" cy="171787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08EAC644-5AB6-9C87-B5F9-7C6611F4FF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5378" y="5436831"/>
              <a:ext cx="353812" cy="195079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F6C76FEA-980D-2D3C-7207-EC0311E6BC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5767" y="5133062"/>
              <a:ext cx="384346" cy="211914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3179A371-6ACD-7752-CEE8-260891375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5378" y="4829108"/>
              <a:ext cx="411834" cy="227070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8ED666CD-50C5-433F-2EB7-F24177FE1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5767" y="4598717"/>
              <a:ext cx="291153" cy="160531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78E3103C-C45D-2FA0-6DE8-95FEA6243E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7450" y="4674495"/>
              <a:ext cx="415189" cy="228920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CFA80446-C3B0-CA4B-361B-29C448744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9062" y="4975354"/>
              <a:ext cx="408150" cy="225039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FEDFD0C7-5488-618A-BC2F-C22236A70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5767" y="5286647"/>
              <a:ext cx="358727" cy="197789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A3E3F6D4-0E12-8D9D-764D-6CFFF9DC81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68134" y="5576168"/>
              <a:ext cx="316693" cy="174613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11EF623B-3111-A4D1-0933-B4A3BF616F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0499" y="5855134"/>
              <a:ext cx="278306" cy="153448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2489C49D-9A84-A62B-5647-25D8AF886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62800" y="6170345"/>
              <a:ext cx="161317" cy="88944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FFD4397-972C-D09E-1F46-7A6A0363F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40163" y="6226621"/>
              <a:ext cx="129096" cy="7117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E58820AD-4D7E-71D7-7B7C-5A9FAD789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4494" y="6222586"/>
              <a:ext cx="129096" cy="7117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9E3FFCA2-6453-5598-D655-3BEB72D26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13920" y="6215546"/>
              <a:ext cx="129096" cy="7117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7EC4D33-6240-7DCD-AB77-6876C83825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01601" y="6217271"/>
              <a:ext cx="129096" cy="7117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CB036B71-C239-C956-9D60-8E68619E02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95535" y="6214817"/>
              <a:ext cx="129096" cy="7117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93ADC680-AEF0-E314-0A42-104B817B67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4657" y="6215545"/>
              <a:ext cx="129096" cy="7117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5301EBBA-7506-03D9-5AD3-E648C0C5A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72643" y="6219354"/>
              <a:ext cx="129096" cy="7117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3565AB54-34E8-CDEC-EA68-F205432585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4981" y="6215544"/>
              <a:ext cx="129096" cy="7117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243EF4DC-0804-C0D8-6956-52EB39AFFA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5763" y="6214817"/>
              <a:ext cx="129096" cy="7117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F50AD215-A896-5BB2-04AB-881D47EE3C38}"/>
                </a:ext>
              </a:extLst>
            </p:cNvPr>
            <p:cNvSpPr/>
            <p:nvPr/>
          </p:nvSpPr>
          <p:spPr>
            <a:xfrm>
              <a:off x="8349062" y="4592782"/>
              <a:ext cx="429980" cy="1700983"/>
            </a:xfrm>
            <a:custGeom>
              <a:avLst/>
              <a:gdLst>
                <a:gd name="connsiteX0" fmla="*/ 0 w 749193"/>
                <a:gd name="connsiteY0" fmla="*/ 1824958 h 1824958"/>
                <a:gd name="connsiteX1" fmla="*/ 487936 w 749193"/>
                <a:gd name="connsiteY1" fmla="*/ 1444598 h 1824958"/>
                <a:gd name="connsiteX2" fmla="*/ 749193 w 749193"/>
                <a:gd name="connsiteY2" fmla="*/ 0 h 18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193" h="1824958">
                  <a:moveTo>
                    <a:pt x="0" y="1824958"/>
                  </a:moveTo>
                  <a:cubicBezTo>
                    <a:pt x="181535" y="1786858"/>
                    <a:pt x="363071" y="1748758"/>
                    <a:pt x="487936" y="1444598"/>
                  </a:cubicBezTo>
                  <a:cubicBezTo>
                    <a:pt x="612801" y="1140438"/>
                    <a:pt x="680997" y="570219"/>
                    <a:pt x="749193" y="0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B749C5CF-1633-3C96-2C7F-47279EEC2349}"/>
                    </a:ext>
                  </a:extLst>
                </p:cNvPr>
                <p:cNvSpPr txBox="1"/>
                <p:nvPr/>
              </p:nvSpPr>
              <p:spPr>
                <a:xfrm>
                  <a:off x="10685889" y="6078097"/>
                  <a:ext cx="87218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CE</m:t>
                            </m:r>
                          </m:sub>
                        </m:sSub>
                        <m:r>
                          <a:rPr kumimoji="1"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kumimoji="1"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kumimoji="1"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B749C5CF-1633-3C96-2C7F-47279EEC23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5889" y="6078097"/>
                  <a:ext cx="872187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C2D1B036-479A-477B-FAB0-438B27A3EF1C}"/>
                    </a:ext>
                  </a:extLst>
                </p:cNvPr>
                <p:cNvSpPr txBox="1"/>
                <p:nvPr/>
              </p:nvSpPr>
              <p:spPr>
                <a:xfrm>
                  <a:off x="7920000" y="3816000"/>
                  <a:ext cx="93332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sub>
                        </m:sSub>
                        <m:r>
                          <a:rPr kumimoji="1"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kumimoji="1"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kumimoji="1"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kumimoji="1"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C2D1B036-479A-477B-FAB0-438B27A3EF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000" y="3816000"/>
                  <a:ext cx="933328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42D87DE5-7BA4-B2B1-BF8B-DAF518E7D432}"/>
                    </a:ext>
                  </a:extLst>
                </p:cNvPr>
                <p:cNvSpPr txBox="1"/>
                <p:nvPr/>
              </p:nvSpPr>
              <p:spPr>
                <a:xfrm>
                  <a:off x="9069028" y="4503984"/>
                  <a:ext cx="154514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sub>
                        </m:s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100 </m:t>
                        </m:r>
                        <m:r>
                          <m:rPr>
                            <m:sty m:val="p"/>
                          </m:rPr>
                          <a:rPr kumimoji="1" lang="el-GR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42D87DE5-7BA4-B2B1-BF8B-DAF518E7D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9028" y="4503984"/>
                  <a:ext cx="1545144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243A8B1E-924E-07EA-F702-10BF02F4EC18}"/>
                </a:ext>
              </a:extLst>
            </p:cNvPr>
            <p:cNvSpPr/>
            <p:nvPr/>
          </p:nvSpPr>
          <p:spPr>
            <a:xfrm>
              <a:off x="8640495" y="4854977"/>
              <a:ext cx="1584291" cy="361379"/>
            </a:xfrm>
            <a:custGeom>
              <a:avLst/>
              <a:gdLst>
                <a:gd name="connsiteX0" fmla="*/ 0 w 1341485"/>
                <a:gd name="connsiteY0" fmla="*/ 361379 h 361379"/>
                <a:gd name="connsiteX1" fmla="*/ 306625 w 1341485"/>
                <a:gd name="connsiteY1" fmla="*/ 71180 h 361379"/>
                <a:gd name="connsiteX2" fmla="*/ 1341485 w 1341485"/>
                <a:gd name="connsiteY2" fmla="*/ 0 h 36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1485" h="361379">
                  <a:moveTo>
                    <a:pt x="0" y="361379"/>
                  </a:moveTo>
                  <a:cubicBezTo>
                    <a:pt x="41522" y="246394"/>
                    <a:pt x="83044" y="131410"/>
                    <a:pt x="306625" y="71180"/>
                  </a:cubicBezTo>
                  <a:cubicBezTo>
                    <a:pt x="530206" y="10950"/>
                    <a:pt x="1168096" y="10038"/>
                    <a:pt x="1341485" y="0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807E91AB-6DB1-2D22-11BD-E9C13B9DAA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6093" y="5216356"/>
              <a:ext cx="284402" cy="1090437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80CA3A5D-21F2-AD28-013A-D941B8C44906}"/>
                </a:ext>
              </a:extLst>
            </p:cNvPr>
            <p:cNvSpPr/>
            <p:nvPr/>
          </p:nvSpPr>
          <p:spPr>
            <a:xfrm>
              <a:off x="8514022" y="5338932"/>
              <a:ext cx="1710764" cy="361379"/>
            </a:xfrm>
            <a:custGeom>
              <a:avLst/>
              <a:gdLst>
                <a:gd name="connsiteX0" fmla="*/ 0 w 1341485"/>
                <a:gd name="connsiteY0" fmla="*/ 361379 h 361379"/>
                <a:gd name="connsiteX1" fmla="*/ 306625 w 1341485"/>
                <a:gd name="connsiteY1" fmla="*/ 71180 h 361379"/>
                <a:gd name="connsiteX2" fmla="*/ 1341485 w 1341485"/>
                <a:gd name="connsiteY2" fmla="*/ 0 h 36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1485" h="361379">
                  <a:moveTo>
                    <a:pt x="0" y="361379"/>
                  </a:moveTo>
                  <a:cubicBezTo>
                    <a:pt x="41522" y="246394"/>
                    <a:pt x="83044" y="131410"/>
                    <a:pt x="306625" y="71180"/>
                  </a:cubicBezTo>
                  <a:cubicBezTo>
                    <a:pt x="530206" y="10950"/>
                    <a:pt x="1168096" y="10038"/>
                    <a:pt x="1341485" y="0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F71A97F-2ED3-3B0F-E362-3B854C1B2AA9}"/>
                </a:ext>
              </a:extLst>
            </p:cNvPr>
            <p:cNvSpPr/>
            <p:nvPr/>
          </p:nvSpPr>
          <p:spPr>
            <a:xfrm>
              <a:off x="8397677" y="5791546"/>
              <a:ext cx="1827106" cy="361379"/>
            </a:xfrm>
            <a:custGeom>
              <a:avLst/>
              <a:gdLst>
                <a:gd name="connsiteX0" fmla="*/ 0 w 1341485"/>
                <a:gd name="connsiteY0" fmla="*/ 361379 h 361379"/>
                <a:gd name="connsiteX1" fmla="*/ 306625 w 1341485"/>
                <a:gd name="connsiteY1" fmla="*/ 71180 h 361379"/>
                <a:gd name="connsiteX2" fmla="*/ 1341485 w 1341485"/>
                <a:gd name="connsiteY2" fmla="*/ 0 h 36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1485" h="361379">
                  <a:moveTo>
                    <a:pt x="0" y="361379"/>
                  </a:moveTo>
                  <a:cubicBezTo>
                    <a:pt x="41522" y="246394"/>
                    <a:pt x="83044" y="131410"/>
                    <a:pt x="306625" y="71180"/>
                  </a:cubicBezTo>
                  <a:cubicBezTo>
                    <a:pt x="530206" y="10950"/>
                    <a:pt x="1168096" y="10038"/>
                    <a:pt x="1341485" y="0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9DB835B0-E3D2-9CEF-F6CB-94C52047B0D6}"/>
                </a:ext>
              </a:extLst>
            </p:cNvPr>
            <p:cNvSpPr/>
            <p:nvPr/>
          </p:nvSpPr>
          <p:spPr>
            <a:xfrm>
              <a:off x="8355767" y="6204489"/>
              <a:ext cx="1869015" cy="93295"/>
            </a:xfrm>
            <a:custGeom>
              <a:avLst/>
              <a:gdLst>
                <a:gd name="connsiteX0" fmla="*/ 0 w 1341485"/>
                <a:gd name="connsiteY0" fmla="*/ 361379 h 361379"/>
                <a:gd name="connsiteX1" fmla="*/ 306625 w 1341485"/>
                <a:gd name="connsiteY1" fmla="*/ 71180 h 361379"/>
                <a:gd name="connsiteX2" fmla="*/ 1341485 w 1341485"/>
                <a:gd name="connsiteY2" fmla="*/ 0 h 36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1485" h="361379">
                  <a:moveTo>
                    <a:pt x="0" y="361379"/>
                  </a:moveTo>
                  <a:cubicBezTo>
                    <a:pt x="41522" y="246394"/>
                    <a:pt x="83044" y="131410"/>
                    <a:pt x="306625" y="71180"/>
                  </a:cubicBezTo>
                  <a:cubicBezTo>
                    <a:pt x="530206" y="10950"/>
                    <a:pt x="1168096" y="10038"/>
                    <a:pt x="1341485" y="0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5D8C42D-66F6-5979-624D-74E45DEDBB5E}"/>
                    </a:ext>
                  </a:extLst>
                </p:cNvPr>
                <p:cNvSpPr txBox="1"/>
                <p:nvPr/>
              </p:nvSpPr>
              <p:spPr>
                <a:xfrm>
                  <a:off x="8066108" y="6226621"/>
                  <a:ext cx="42998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𝑂</m:t>
                        </m:r>
                      </m:oMath>
                    </m:oMathPara>
                  </a14:m>
                  <a:endParaRPr kumimoji="1"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5D8C42D-66F6-5979-624D-74E45DEDB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6108" y="6226621"/>
                  <a:ext cx="429980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A4EB65A0-2348-44BA-7997-1272A42C7E16}"/>
                    </a:ext>
                  </a:extLst>
                </p:cNvPr>
                <p:cNvSpPr txBox="1"/>
                <p:nvPr/>
              </p:nvSpPr>
              <p:spPr>
                <a:xfrm>
                  <a:off x="9710575" y="4990964"/>
                  <a:ext cx="9016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kumimoji="1" lang="en-US" altLang="zh-CN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6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kumimoji="1" lang="el-GR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A4EB65A0-2348-44BA-7997-1272A42C7E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0575" y="4990964"/>
                  <a:ext cx="901668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F970B213-9439-A1E5-4BDC-D20DC0EE0F83}"/>
                    </a:ext>
                  </a:extLst>
                </p:cNvPr>
                <p:cNvSpPr txBox="1"/>
                <p:nvPr/>
              </p:nvSpPr>
              <p:spPr>
                <a:xfrm>
                  <a:off x="9710575" y="5447720"/>
                  <a:ext cx="9016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40 </m:t>
                        </m:r>
                        <m:r>
                          <m:rPr>
                            <m:sty m:val="p"/>
                          </m:rPr>
                          <a:rPr kumimoji="1" lang="el-GR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F970B213-9439-A1E5-4BDC-D20DC0EE0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0575" y="5447720"/>
                  <a:ext cx="901668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66255570-D4DA-B7C6-EBAD-722750B7C218}"/>
                    </a:ext>
                  </a:extLst>
                </p:cNvPr>
                <p:cNvSpPr txBox="1"/>
                <p:nvPr/>
              </p:nvSpPr>
              <p:spPr>
                <a:xfrm>
                  <a:off x="9976924" y="5845469"/>
                  <a:ext cx="57184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kumimoji="1" lang="el-GR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66255570-D4DA-B7C6-EBAD-722750B7C2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924" y="5845469"/>
                  <a:ext cx="571841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9677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EAE54D00-E1C2-9018-76EA-0149828A803A}"/>
                </a:ext>
              </a:extLst>
            </p:cNvPr>
            <p:cNvSpPr txBox="1"/>
            <p:nvPr/>
          </p:nvSpPr>
          <p:spPr>
            <a:xfrm>
              <a:off x="8317365" y="4202603"/>
              <a:ext cx="9991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饱和区</a:t>
              </a: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A231D8C6-E091-DF36-5A2E-0A7D353E5556}"/>
                </a:ext>
              </a:extLst>
            </p:cNvPr>
            <p:cNvSpPr txBox="1"/>
            <p:nvPr/>
          </p:nvSpPr>
          <p:spPr>
            <a:xfrm>
              <a:off x="9222181" y="4992886"/>
              <a:ext cx="48547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sz="2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放</a:t>
              </a:r>
              <a:endParaRPr lang="en-US" altLang="zh-CN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Aft>
                  <a:spcPts val="600"/>
                </a:spcAft>
              </a:pPr>
              <a:r>
                <a:rPr lang="zh-CN" altLang="en-US" sz="2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</a:t>
              </a:r>
              <a:endParaRPr lang="en-US" altLang="zh-CN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Aft>
                  <a:spcPts val="600"/>
                </a:spcAft>
              </a:pPr>
              <a:r>
                <a:rPr lang="zh-CN" altLang="en-US" sz="2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区</a:t>
              </a:r>
            </a:p>
          </p:txBody>
        </p: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A18236BC-5AB8-9448-49BF-A96D498C30AD}"/>
                </a:ext>
              </a:extLst>
            </p:cNvPr>
            <p:cNvSpPr txBox="1"/>
            <p:nvPr/>
          </p:nvSpPr>
          <p:spPr>
            <a:xfrm>
              <a:off x="8902899" y="6250777"/>
              <a:ext cx="9991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截止区</a:t>
              </a:r>
            </a:p>
          </p:txBody>
        </p: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6CE62B8D-A802-3D4E-B6B1-463F381D10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6094" y="4192673"/>
              <a:ext cx="0" cy="21168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7086418C-6735-E170-067C-F687927405F9}"/>
                </a:ext>
              </a:extLst>
            </p:cNvPr>
            <p:cNvCxnSpPr>
              <a:cxnSpLocks/>
            </p:cNvCxnSpPr>
            <p:nvPr/>
          </p:nvCxnSpPr>
          <p:spPr>
            <a:xfrm>
              <a:off x="8356094" y="6297776"/>
              <a:ext cx="235938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5B6AC8CF-CD79-AD11-1F26-468563E498EF}"/>
                  </a:ext>
                </a:extLst>
              </p:cNvPr>
              <p:cNvSpPr txBox="1"/>
              <p:nvPr/>
            </p:nvSpPr>
            <p:spPr>
              <a:xfrm>
                <a:off x="360000" y="3060000"/>
                <a:ext cx="7059107" cy="1612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饱和区</a:t>
                </a:r>
                <a:endParaRPr kumimoji="1" lang="en-US" altLang="zh-CN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发射结正偏，集电结正偏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弱反偏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CE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增大而迅速增大，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  <m:r>
                      <a:rPr kumimoji="1" lang="en-US" altLang="zh-CN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a:rPr kumimoji="1" lang="zh-CN" alt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𝛽</m:t>
                    </m:r>
                    <m:sSub>
                      <m:sSubPr>
                        <m:ctrlP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sub>
                    </m:sSub>
                  </m:oMath>
                </a14:m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5B6AC8CF-CD79-AD11-1F26-468563E49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3060000"/>
                <a:ext cx="7059107" cy="1612108"/>
              </a:xfrm>
              <a:prstGeom prst="rect">
                <a:avLst/>
              </a:prstGeom>
              <a:blipFill>
                <a:blip r:embed="rId16"/>
                <a:stretch>
                  <a:fillRect l="-1554" t="-1515" b="-7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B7E5F11F-8221-37B9-FD90-2A40AA1187C0}"/>
                  </a:ext>
                </a:extLst>
              </p:cNvPr>
              <p:cNvSpPr txBox="1"/>
              <p:nvPr/>
            </p:nvSpPr>
            <p:spPr>
              <a:xfrm>
                <a:off x="360001" y="4680000"/>
                <a:ext cx="6463320" cy="1612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放大区</a:t>
                </a:r>
                <a:endParaRPr kumimoji="1" lang="en-US" altLang="zh-CN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发射结正偏，集电结反偏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CE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增大，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只略微增加，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  <m:r>
                      <a:rPr kumimoji="1" lang="en-US" altLang="zh-CN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kumimoji="1" lang="zh-CN" altLang="en-US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𝛽</m:t>
                    </m:r>
                    <m:sSub>
                      <m:sSubPr>
                        <m:ctrlP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sub>
                    </m:sSub>
                  </m:oMath>
                </a14:m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B7E5F11F-8221-37B9-FD90-2A40AA118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1" y="4680000"/>
                <a:ext cx="6463320" cy="1612108"/>
              </a:xfrm>
              <a:prstGeom prst="rect">
                <a:avLst/>
              </a:prstGeom>
              <a:blipFill>
                <a:blip r:embed="rId17"/>
                <a:stretch>
                  <a:fillRect l="-1698" t="-1515" b="-7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4DD8717B-A70A-56F8-5715-5F238A2384B6}"/>
              </a:ext>
            </a:extLst>
          </p:cNvPr>
          <p:cNvGrpSpPr/>
          <p:nvPr/>
        </p:nvGrpSpPr>
        <p:grpSpPr>
          <a:xfrm>
            <a:off x="8928000" y="720000"/>
            <a:ext cx="2844000" cy="2909956"/>
            <a:chOff x="8641625" y="778454"/>
            <a:chExt cx="2844000" cy="290995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C2A1CD2-2493-AE90-9A99-593F007FD349}"/>
                </a:ext>
              </a:extLst>
            </p:cNvPr>
            <p:cNvSpPr txBox="1"/>
            <p:nvPr/>
          </p:nvSpPr>
          <p:spPr>
            <a:xfrm>
              <a:off x="9469625" y="3190453"/>
              <a:ext cx="1728000" cy="4979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600"/>
                </a:spcAft>
              </a:pPr>
              <a:r>
                <a:rPr kumimoji="1" lang="zh-CN" altLang="en-US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共发射极</a:t>
              </a:r>
              <a:endParaRPr kumimoji="1"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DFB603C-22ED-D997-96A9-A9DDEED67DC2}"/>
                </a:ext>
              </a:extLst>
            </p:cNvPr>
            <p:cNvGrpSpPr/>
            <p:nvPr/>
          </p:nvGrpSpPr>
          <p:grpSpPr>
            <a:xfrm>
              <a:off x="8641625" y="778454"/>
              <a:ext cx="2844000" cy="2477665"/>
              <a:chOff x="4608000" y="1260000"/>
              <a:chExt cx="2844000" cy="2477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487C49DC-38E3-914D-EB3D-7C9F4C38AB88}"/>
                      </a:ext>
                    </a:extLst>
                  </p:cNvPr>
                  <p:cNvSpPr txBox="1"/>
                  <p:nvPr/>
                </p:nvSpPr>
                <p:spPr>
                  <a:xfrm>
                    <a:off x="4608000" y="2448000"/>
                    <a:ext cx="612000" cy="100800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</m:oMath>
                      </m:oMathPara>
                    </a14:m>
                    <a:endParaRPr kumimoji="1" lang="en-US" altLang="zh-CN" sz="2000" i="1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endParaRPr>
                  </a:p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00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BE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2000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</m:oMath>
                      </m:oMathPara>
                    </a14:m>
                    <a:endParaRPr kumimoji="1" lang="en-US" altLang="zh-CN" sz="2000" i="1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487C49DC-38E3-914D-EB3D-7C9F4C38AB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8000" y="2448000"/>
                    <a:ext cx="612000" cy="100800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14CF647-D16B-FE36-40D2-6CF06D80AB62}"/>
                  </a:ext>
                </a:extLst>
              </p:cNvPr>
              <p:cNvSpPr txBox="1"/>
              <p:nvPr/>
            </p:nvSpPr>
            <p:spPr>
              <a:xfrm>
                <a:off x="6084000" y="3276000"/>
                <a:ext cx="43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4CCF8576-2E89-B478-06C6-E11ECA6C66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000" y="2231400"/>
                <a:ext cx="0" cy="720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C68C9756-075C-8598-82D3-C1355D2D77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000" y="2214000"/>
                <a:ext cx="432000" cy="216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1D20BFBC-C0B4-2AEF-FE30-86FD82FDD0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8000" y="2754000"/>
                <a:ext cx="432000" cy="21600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308974EE-1AE9-9DD8-2C97-DC82AE0548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00000" y="1764000"/>
                <a:ext cx="0" cy="468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F4CA7D34-CCF7-6359-57E9-67ACC782A2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99999" y="2970000"/>
                <a:ext cx="0" cy="360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B508F1B5-CF40-5538-F046-4D19AD0D06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4000" y="2592000"/>
                <a:ext cx="684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9CD67DF-607F-0C8C-E6D5-7D65A31D8712}"/>
                  </a:ext>
                </a:extLst>
              </p:cNvPr>
              <p:cNvSpPr txBox="1"/>
              <p:nvPr/>
            </p:nvSpPr>
            <p:spPr>
              <a:xfrm>
                <a:off x="4960800" y="2088000"/>
                <a:ext cx="43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68774B30-B1E3-A723-5017-B800C4A8BA91}"/>
                  </a:ext>
                </a:extLst>
              </p:cNvPr>
              <p:cNvSpPr/>
              <p:nvPr/>
            </p:nvSpPr>
            <p:spPr>
              <a:xfrm>
                <a:off x="5112000" y="2527200"/>
                <a:ext cx="129883" cy="129883"/>
              </a:xfrm>
              <a:prstGeom prst="ellips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D96B8115-38DF-8086-D116-AE2E8323DAFC}"/>
                  </a:ext>
                </a:extLst>
              </p:cNvPr>
              <p:cNvSpPr/>
              <p:nvPr/>
            </p:nvSpPr>
            <p:spPr>
              <a:xfrm>
                <a:off x="6912000" y="1699200"/>
                <a:ext cx="129883" cy="129883"/>
              </a:xfrm>
              <a:prstGeom prst="ellips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B329BFD-92AA-3500-0000-E11FD5313F4A}"/>
                  </a:ext>
                </a:extLst>
              </p:cNvPr>
              <p:cNvSpPr txBox="1"/>
              <p:nvPr/>
            </p:nvSpPr>
            <p:spPr>
              <a:xfrm>
                <a:off x="6760800" y="1260000"/>
                <a:ext cx="43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E22D7F0F-2A7F-4A01-A631-E149D733B3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0000" y="1764000"/>
                <a:ext cx="612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17C0B9F4-7E48-DC55-E67F-F117EA6BA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4000" y="3330000"/>
                <a:ext cx="180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B4CAFB07-8051-72A2-542A-F895320E21D1}"/>
                  </a:ext>
                </a:extLst>
              </p:cNvPr>
              <p:cNvSpPr/>
              <p:nvPr/>
            </p:nvSpPr>
            <p:spPr>
              <a:xfrm>
                <a:off x="5112000" y="3265200"/>
                <a:ext cx="129883" cy="129883"/>
              </a:xfrm>
              <a:prstGeom prst="ellips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3CEF10C-5E45-BEBB-2A93-C46D2BC99159}"/>
                  </a:ext>
                </a:extLst>
              </p:cNvPr>
              <p:cNvSpPr/>
              <p:nvPr/>
            </p:nvSpPr>
            <p:spPr>
              <a:xfrm>
                <a:off x="6912000" y="3265200"/>
                <a:ext cx="129883" cy="129883"/>
              </a:xfrm>
              <a:prstGeom prst="ellips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6447D91-292A-1D06-CDB9-B2962303668A}"/>
                  </a:ext>
                </a:extLst>
              </p:cNvPr>
              <p:cNvSpPr/>
              <p:nvPr/>
            </p:nvSpPr>
            <p:spPr>
              <a:xfrm>
                <a:off x="6246000" y="3276000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6360EB30-49C2-F77A-B239-71DC9F51D2F7}"/>
                      </a:ext>
                    </a:extLst>
                  </p:cNvPr>
                  <p:cNvSpPr txBox="1"/>
                  <p:nvPr/>
                </p:nvSpPr>
                <p:spPr>
                  <a:xfrm>
                    <a:off x="6480000" y="1836000"/>
                    <a:ext cx="360000" cy="43200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400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6360EB30-49C2-F77A-B239-71DC9F51D2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80000" y="1836000"/>
                    <a:ext cx="360000" cy="43200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5085" r="-13559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B3F63C8D-0286-3D94-07EA-BFB10BF94E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8000" y="1872000"/>
                <a:ext cx="432000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EB9F2BAA-2F43-A7A9-D27F-3605D0A596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28000" y="2700000"/>
                <a:ext cx="432000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triangle" w="med" len="lg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3E6AE74D-0AC5-7C91-9279-0996BA14AABD}"/>
                      </a:ext>
                    </a:extLst>
                  </p:cNvPr>
                  <p:cNvSpPr txBox="1"/>
                  <p:nvPr/>
                </p:nvSpPr>
                <p:spPr>
                  <a:xfrm>
                    <a:off x="5328000" y="2664000"/>
                    <a:ext cx="360000" cy="43200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400" b="0" i="0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B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3E6AE74D-0AC5-7C91-9279-0996BA14AA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8000" y="2664000"/>
                    <a:ext cx="360000" cy="43200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5085" r="-16949" b="-985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BE617FEE-16EF-FB1A-6506-7AC1CA1FD911}"/>
                      </a:ext>
                    </a:extLst>
                  </p:cNvPr>
                  <p:cNvSpPr txBox="1"/>
                  <p:nvPr/>
                </p:nvSpPr>
                <p:spPr>
                  <a:xfrm>
                    <a:off x="6876000" y="1746000"/>
                    <a:ext cx="576000" cy="162000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</m:oMath>
                      </m:oMathPara>
                    </a14:m>
                    <a:endParaRPr kumimoji="1" lang="en-US" altLang="zh-CN" sz="2000" i="1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endParaRPr>
                  </a:p>
                  <a:p>
                    <a:pPr algn="r"/>
                    <a:endParaRPr kumimoji="1" lang="en-US" altLang="zh-CN" sz="2000" i="1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endParaRPr>
                  </a:p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00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CE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2000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r"/>
                    <a:endParaRPr kumimoji="1" lang="en-US" altLang="zh-CN" sz="2000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</m:oMath>
                      </m:oMathPara>
                    </a14:m>
                    <a:endParaRPr kumimoji="1" lang="en-US" altLang="zh-CN" sz="2000" i="1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BE617FEE-16EF-FB1A-6506-7AC1CA1FD9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6000" y="1746000"/>
                    <a:ext cx="576000" cy="162000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65922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91286-E6B5-F007-80B5-B7C6F11DE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167EC7-3EDC-413C-3F00-1461709DAA5C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双极结型三极管 </a:t>
            </a:r>
            <a:r>
              <a:rPr lang="en-US" altLang="zh-CN" sz="3000" dirty="0"/>
              <a:t>—— </a:t>
            </a:r>
            <a:r>
              <a:rPr lang="zh-CN" altLang="en-US" sz="3000" dirty="0">
                <a:solidFill>
                  <a:srgbClr val="FFFF00"/>
                </a:solidFill>
              </a:rPr>
              <a:t>工作特性</a:t>
            </a:r>
            <a:r>
              <a:rPr lang="en-US" altLang="zh-CN" sz="3000" dirty="0"/>
              <a:t> </a:t>
            </a:r>
          </a:p>
        </p:txBody>
      </p: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82A38836-B4E2-73EA-16A6-2BEAECE21C32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67DEC474-5E0A-0704-3D65-60C3540F4BC6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137" name="箭头: 五边形 136">
                <a:extLst>
                  <a:ext uri="{FF2B5EF4-FFF2-40B4-BE49-F238E27FC236}">
                    <a16:creationId xmlns:a16="http://schemas.microsoft.com/office/drawing/2014/main" id="{AED58C27-3487-34AC-99C8-A13516D5F050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8" name="箭头: V 形 137">
                <a:extLst>
                  <a:ext uri="{FF2B5EF4-FFF2-40B4-BE49-F238E27FC236}">
                    <a16:creationId xmlns:a16="http://schemas.microsoft.com/office/drawing/2014/main" id="{8F485896-8DCF-39EE-1FDC-0FE7241739E8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6" name="灯片编号占位符 3">
              <a:extLst>
                <a:ext uri="{FF2B5EF4-FFF2-40B4-BE49-F238E27FC236}">
                  <a16:creationId xmlns:a16="http://schemas.microsoft.com/office/drawing/2014/main" id="{358AE976-3876-A97A-2579-BAF3FBD17CF3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17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文本框 321">
                <a:extLst>
                  <a:ext uri="{FF2B5EF4-FFF2-40B4-BE49-F238E27FC236}">
                    <a16:creationId xmlns:a16="http://schemas.microsoft.com/office/drawing/2014/main" id="{79AECD7B-5843-C0EB-8097-DCF6391E4239}"/>
                  </a:ext>
                </a:extLst>
              </p:cNvPr>
              <p:cNvSpPr txBox="1"/>
              <p:nvPr/>
            </p:nvSpPr>
            <p:spPr>
              <a:xfrm>
                <a:off x="360002" y="827142"/>
                <a:ext cx="7946165" cy="21322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kumimoji="1" lang="en-US" altLang="zh-CN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BJT </a:t>
                </a: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kumimoji="1" lang="zh-CN" altLang="en-US" sz="2800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工作特性</a:t>
                </a: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kumimoji="1" lang="en-US" altLang="zh-CN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BE</m:t>
                        </m:r>
                      </m:sub>
                    </m:sSub>
                    <m:r>
                      <a:rPr kumimoji="1" lang="en-US" altLang="zh-CN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sSub>
                      <m:sSubPr>
                        <m:ctrlPr>
                          <a:rPr kumimoji="1" lang="en-US" altLang="zh-CN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截止</a:t>
                </a:r>
                <a:endParaRPr kumimoji="1" lang="en-US" altLang="zh-CN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BE</m:t>
                        </m:r>
                      </m:sub>
                    </m:sSub>
                    <m:r>
                      <a:rPr kumimoji="1" lang="en-US" altLang="zh-CN" sz="2400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sSub>
                      <m:sSubPr>
                        <m:ctrlP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较小（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 - b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正偏或弱反偏），</a:t>
                </a:r>
                <a:r>
                  <a:rPr kumimoji="1" lang="zh-CN" altLang="en-US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饱和</a:t>
                </a:r>
                <a:endParaRPr kumimoji="1" lang="en-US" altLang="zh-CN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BE</m:t>
                        </m:r>
                      </m:sub>
                    </m:sSub>
                    <m:r>
                      <a:rPr kumimoji="1" lang="en-US" altLang="zh-CN" sz="24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sSub>
                      <m:sSubPr>
                        <m:ctrlP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CE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较大（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 - b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反偏），</a:t>
                </a:r>
                <a:r>
                  <a:rPr kumimoji="1" lang="zh-CN" altLang="en-US" sz="240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放大</a:t>
                </a:r>
                <a:endParaRPr kumimoji="1" lang="en-US" altLang="zh-CN" sz="24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22" name="文本框 321">
                <a:extLst>
                  <a:ext uri="{FF2B5EF4-FFF2-40B4-BE49-F238E27FC236}">
                    <a16:creationId xmlns:a16="http://schemas.microsoft.com/office/drawing/2014/main" id="{79AECD7B-5843-C0EB-8097-DCF6391E4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2" y="827142"/>
                <a:ext cx="7946165" cy="2132250"/>
              </a:xfrm>
              <a:prstGeom prst="rect">
                <a:avLst/>
              </a:prstGeom>
              <a:blipFill>
                <a:blip r:embed="rId3"/>
                <a:stretch>
                  <a:fillRect l="-1534" t="-1146" b="-60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2CBAEEC6-0A91-3151-21A0-C71C64B8EDDA}"/>
              </a:ext>
            </a:extLst>
          </p:cNvPr>
          <p:cNvGrpSpPr/>
          <p:nvPr/>
        </p:nvGrpSpPr>
        <p:grpSpPr>
          <a:xfrm>
            <a:off x="8928000" y="720000"/>
            <a:ext cx="2844000" cy="2909956"/>
            <a:chOff x="8641625" y="778454"/>
            <a:chExt cx="2844000" cy="290995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0130A8F-AA06-68A0-615E-5C52B6F7F71D}"/>
                </a:ext>
              </a:extLst>
            </p:cNvPr>
            <p:cNvSpPr txBox="1"/>
            <p:nvPr/>
          </p:nvSpPr>
          <p:spPr>
            <a:xfrm>
              <a:off x="9469625" y="3190453"/>
              <a:ext cx="1728000" cy="4979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600"/>
                </a:spcAft>
              </a:pPr>
              <a:r>
                <a:rPr kumimoji="1" lang="zh-CN" altLang="en-US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共发射极</a:t>
              </a:r>
              <a:endParaRPr kumimoji="1"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5AE8C3C-DB47-01A2-19ED-AB0D82759235}"/>
                </a:ext>
              </a:extLst>
            </p:cNvPr>
            <p:cNvGrpSpPr/>
            <p:nvPr/>
          </p:nvGrpSpPr>
          <p:grpSpPr>
            <a:xfrm>
              <a:off x="8641625" y="778454"/>
              <a:ext cx="2844000" cy="2477665"/>
              <a:chOff x="4608000" y="1260000"/>
              <a:chExt cx="2844000" cy="2477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>
                    <a:extLst>
                      <a:ext uri="{FF2B5EF4-FFF2-40B4-BE49-F238E27FC236}">
                        <a16:creationId xmlns:a16="http://schemas.microsoft.com/office/drawing/2014/main" id="{D04806DA-A9B4-3554-D7AD-0426CE3ABF82}"/>
                      </a:ext>
                    </a:extLst>
                  </p:cNvPr>
                  <p:cNvSpPr txBox="1"/>
                  <p:nvPr/>
                </p:nvSpPr>
                <p:spPr>
                  <a:xfrm>
                    <a:off x="4608000" y="2448000"/>
                    <a:ext cx="612000" cy="100800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</m:oMath>
                      </m:oMathPara>
                    </a14:m>
                    <a:endParaRPr kumimoji="1" lang="en-US" altLang="zh-CN" sz="2000" i="1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endParaRPr>
                  </a:p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00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BE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2000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</m:oMath>
                      </m:oMathPara>
                    </a14:m>
                    <a:endParaRPr kumimoji="1" lang="en-US" altLang="zh-CN" sz="2000" i="1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6" name="文本框 5">
                    <a:extLst>
                      <a:ext uri="{FF2B5EF4-FFF2-40B4-BE49-F238E27FC236}">
                        <a16:creationId xmlns:a16="http://schemas.microsoft.com/office/drawing/2014/main" id="{D04806DA-A9B4-3554-D7AD-0426CE3ABF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8000" y="2448000"/>
                    <a:ext cx="612000" cy="1008000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4A46CA4-8844-B881-9DE8-B0E19015AB59}"/>
                  </a:ext>
                </a:extLst>
              </p:cNvPr>
              <p:cNvSpPr txBox="1"/>
              <p:nvPr/>
            </p:nvSpPr>
            <p:spPr>
              <a:xfrm>
                <a:off x="6084000" y="3276000"/>
                <a:ext cx="43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0DCE730-E9B5-E8A7-9F78-62A82A1FF2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000" y="2231400"/>
                <a:ext cx="0" cy="720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8153F444-8E8A-A78D-32A3-07102CB77F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000" y="2214000"/>
                <a:ext cx="432000" cy="216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46A96A91-B013-D465-EC47-ED2A6E0BE5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8000" y="2754000"/>
                <a:ext cx="432000" cy="21600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2C389066-C1B6-69DC-F3A7-A25F9750AD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00000" y="1764000"/>
                <a:ext cx="0" cy="468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ED633E8C-F9E6-7915-1BEA-2CE4971D44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99999" y="2970000"/>
                <a:ext cx="0" cy="360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7F2E9D2C-15D9-7AB7-A67E-5C773FD87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4000" y="2592000"/>
                <a:ext cx="684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4E3EC49-406F-AD22-B41B-40BD2B8E6C54}"/>
                  </a:ext>
                </a:extLst>
              </p:cNvPr>
              <p:cNvSpPr txBox="1"/>
              <p:nvPr/>
            </p:nvSpPr>
            <p:spPr>
              <a:xfrm>
                <a:off x="4960800" y="2088000"/>
                <a:ext cx="43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F100B838-BAC1-A14B-3D2F-FCF5D84DD19A}"/>
                  </a:ext>
                </a:extLst>
              </p:cNvPr>
              <p:cNvSpPr/>
              <p:nvPr/>
            </p:nvSpPr>
            <p:spPr>
              <a:xfrm>
                <a:off x="5112000" y="2527200"/>
                <a:ext cx="129883" cy="129883"/>
              </a:xfrm>
              <a:prstGeom prst="ellips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1427FD30-17FE-2A44-3B7B-A66CAF0814B2}"/>
                  </a:ext>
                </a:extLst>
              </p:cNvPr>
              <p:cNvSpPr/>
              <p:nvPr/>
            </p:nvSpPr>
            <p:spPr>
              <a:xfrm>
                <a:off x="6912000" y="1699200"/>
                <a:ext cx="129883" cy="129883"/>
              </a:xfrm>
              <a:prstGeom prst="ellips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348D0A2-0AB9-D2F8-09A1-DFB33DDFD950}"/>
                  </a:ext>
                </a:extLst>
              </p:cNvPr>
              <p:cNvSpPr txBox="1"/>
              <p:nvPr/>
            </p:nvSpPr>
            <p:spPr>
              <a:xfrm>
                <a:off x="6760800" y="1260000"/>
                <a:ext cx="43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BC9C82DC-C062-8214-95A9-D5288518CD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0000" y="1764000"/>
                <a:ext cx="612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F51DCC98-9668-A6B7-D3AB-BDE55CFC2E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4000" y="3330000"/>
                <a:ext cx="180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19DC5C14-880E-2F73-1C7F-90C722761B3F}"/>
                  </a:ext>
                </a:extLst>
              </p:cNvPr>
              <p:cNvSpPr/>
              <p:nvPr/>
            </p:nvSpPr>
            <p:spPr>
              <a:xfrm>
                <a:off x="5112000" y="3265200"/>
                <a:ext cx="129883" cy="129883"/>
              </a:xfrm>
              <a:prstGeom prst="ellips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3F6B9954-3898-0700-1DFD-3BFD7BC58883}"/>
                  </a:ext>
                </a:extLst>
              </p:cNvPr>
              <p:cNvSpPr/>
              <p:nvPr/>
            </p:nvSpPr>
            <p:spPr>
              <a:xfrm>
                <a:off x="6912000" y="3265200"/>
                <a:ext cx="129883" cy="129883"/>
              </a:xfrm>
              <a:prstGeom prst="ellips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33F6042-A7D3-01E0-D879-43478D9045DC}"/>
                  </a:ext>
                </a:extLst>
              </p:cNvPr>
              <p:cNvSpPr/>
              <p:nvPr/>
            </p:nvSpPr>
            <p:spPr>
              <a:xfrm>
                <a:off x="6246000" y="3276000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2F168867-4B61-6A8F-AF9D-DDF2F39C6642}"/>
                      </a:ext>
                    </a:extLst>
                  </p:cNvPr>
                  <p:cNvSpPr txBox="1"/>
                  <p:nvPr/>
                </p:nvSpPr>
                <p:spPr>
                  <a:xfrm>
                    <a:off x="6480000" y="1836000"/>
                    <a:ext cx="360000" cy="43200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400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2F168867-4B61-6A8F-AF9D-DDF2F39C66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80000" y="1836000"/>
                    <a:ext cx="360000" cy="432000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5085" r="-13559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03AB3174-E11E-09A0-2383-76AD8C7440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8000" y="1872000"/>
                <a:ext cx="432000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7D0A4559-04B5-52F3-0240-672D33126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28000" y="2700000"/>
                <a:ext cx="432000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triangle" w="med" len="lg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730708DC-5C08-28E0-64FE-BF935EB30FC2}"/>
                      </a:ext>
                    </a:extLst>
                  </p:cNvPr>
                  <p:cNvSpPr txBox="1"/>
                  <p:nvPr/>
                </p:nvSpPr>
                <p:spPr>
                  <a:xfrm>
                    <a:off x="5328000" y="2664000"/>
                    <a:ext cx="360000" cy="43200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400" b="0" i="0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B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730708DC-5C08-28E0-64FE-BF935EB30F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8000" y="2664000"/>
                    <a:ext cx="360000" cy="432000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l="-5085" r="-16949" b="-985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9BEF3920-FD09-CE49-F91E-ED6491F15C24}"/>
                      </a:ext>
                    </a:extLst>
                  </p:cNvPr>
                  <p:cNvSpPr txBox="1"/>
                  <p:nvPr/>
                </p:nvSpPr>
                <p:spPr>
                  <a:xfrm>
                    <a:off x="6876000" y="1746000"/>
                    <a:ext cx="576000" cy="162000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</m:oMath>
                      </m:oMathPara>
                    </a14:m>
                    <a:endParaRPr kumimoji="1" lang="en-US" altLang="zh-CN" sz="2000" i="1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endParaRPr>
                  </a:p>
                  <a:p>
                    <a:pPr algn="r"/>
                    <a:endParaRPr kumimoji="1" lang="en-US" altLang="zh-CN" sz="2000" i="1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endParaRPr>
                  </a:p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00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CE</m:t>
                              </m:r>
                            </m:sub>
                          </m:sSub>
                        </m:oMath>
                      </m:oMathPara>
                    </a14:m>
                    <a:endParaRPr kumimoji="1" lang="en-US" altLang="zh-CN" sz="2000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r"/>
                    <a:endParaRPr kumimoji="1" lang="en-US" altLang="zh-CN" sz="2000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</m:oMath>
                      </m:oMathPara>
                    </a14:m>
                    <a:endParaRPr kumimoji="1" lang="en-US" altLang="zh-CN" sz="2000" i="1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9BEF3920-FD09-CE49-F91E-ED6491F15C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6000" y="1746000"/>
                    <a:ext cx="576000" cy="1620000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24DDB83-3440-2141-499C-87CDBDDEFC4F}"/>
              </a:ext>
            </a:extLst>
          </p:cNvPr>
          <p:cNvGrpSpPr/>
          <p:nvPr/>
        </p:nvGrpSpPr>
        <p:grpSpPr>
          <a:xfrm>
            <a:off x="540001" y="3780000"/>
            <a:ext cx="3706777" cy="2772000"/>
            <a:chOff x="8241898" y="3738225"/>
            <a:chExt cx="3690543" cy="2811338"/>
          </a:xfrm>
        </p:grpSpPr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2F7B96CF-99C7-09E1-0C24-FBB874A0EE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0251" y="4103334"/>
              <a:ext cx="0" cy="21168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57044696-BD99-ED9C-E446-15865AFB5A9A}"/>
                </a:ext>
              </a:extLst>
            </p:cNvPr>
            <p:cNvSpPr/>
            <p:nvPr/>
          </p:nvSpPr>
          <p:spPr>
            <a:xfrm>
              <a:off x="9305385" y="4393456"/>
              <a:ext cx="749193" cy="1824958"/>
            </a:xfrm>
            <a:custGeom>
              <a:avLst/>
              <a:gdLst>
                <a:gd name="connsiteX0" fmla="*/ 0 w 749193"/>
                <a:gd name="connsiteY0" fmla="*/ 1824958 h 1824958"/>
                <a:gd name="connsiteX1" fmla="*/ 487936 w 749193"/>
                <a:gd name="connsiteY1" fmla="*/ 1444598 h 1824958"/>
                <a:gd name="connsiteX2" fmla="*/ 749193 w 749193"/>
                <a:gd name="connsiteY2" fmla="*/ 0 h 18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193" h="1824958">
                  <a:moveTo>
                    <a:pt x="0" y="1824958"/>
                  </a:moveTo>
                  <a:cubicBezTo>
                    <a:pt x="181535" y="1786858"/>
                    <a:pt x="363071" y="1748758"/>
                    <a:pt x="487936" y="1444598"/>
                  </a:cubicBezTo>
                  <a:cubicBezTo>
                    <a:pt x="612801" y="1140438"/>
                    <a:pt x="680997" y="570219"/>
                    <a:pt x="749193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FF"/>
                </a:solidFill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D09C7265-F292-02C7-261C-98419EB43768}"/>
                </a:ext>
              </a:extLst>
            </p:cNvPr>
            <p:cNvSpPr/>
            <p:nvPr/>
          </p:nvSpPr>
          <p:spPr>
            <a:xfrm>
              <a:off x="9471838" y="4392818"/>
              <a:ext cx="978174" cy="1824958"/>
            </a:xfrm>
            <a:custGeom>
              <a:avLst/>
              <a:gdLst>
                <a:gd name="connsiteX0" fmla="*/ 0 w 749193"/>
                <a:gd name="connsiteY0" fmla="*/ 1824958 h 1824958"/>
                <a:gd name="connsiteX1" fmla="*/ 487936 w 749193"/>
                <a:gd name="connsiteY1" fmla="*/ 1444598 h 1824958"/>
                <a:gd name="connsiteX2" fmla="*/ 749193 w 749193"/>
                <a:gd name="connsiteY2" fmla="*/ 0 h 18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193" h="1824958">
                  <a:moveTo>
                    <a:pt x="0" y="1824958"/>
                  </a:moveTo>
                  <a:cubicBezTo>
                    <a:pt x="181535" y="1786858"/>
                    <a:pt x="363071" y="1748758"/>
                    <a:pt x="487936" y="1444598"/>
                  </a:cubicBezTo>
                  <a:cubicBezTo>
                    <a:pt x="612801" y="1140438"/>
                    <a:pt x="680997" y="570219"/>
                    <a:pt x="749193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8890E850-9DE2-76C8-ABD9-58BBC5103EB3}"/>
                </a:ext>
              </a:extLst>
            </p:cNvPr>
            <p:cNvSpPr/>
            <p:nvPr/>
          </p:nvSpPr>
          <p:spPr>
            <a:xfrm>
              <a:off x="9442697" y="4394009"/>
              <a:ext cx="1123422" cy="1824953"/>
            </a:xfrm>
            <a:custGeom>
              <a:avLst/>
              <a:gdLst>
                <a:gd name="connsiteX0" fmla="*/ 0 w 749193"/>
                <a:gd name="connsiteY0" fmla="*/ 1824958 h 1824958"/>
                <a:gd name="connsiteX1" fmla="*/ 487936 w 749193"/>
                <a:gd name="connsiteY1" fmla="*/ 1444598 h 1824958"/>
                <a:gd name="connsiteX2" fmla="*/ 749193 w 749193"/>
                <a:gd name="connsiteY2" fmla="*/ 0 h 18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193" h="1824958">
                  <a:moveTo>
                    <a:pt x="0" y="1824958"/>
                  </a:moveTo>
                  <a:cubicBezTo>
                    <a:pt x="181535" y="1786858"/>
                    <a:pt x="363071" y="1748758"/>
                    <a:pt x="487936" y="1444598"/>
                  </a:cubicBezTo>
                  <a:cubicBezTo>
                    <a:pt x="612801" y="1140438"/>
                    <a:pt x="680997" y="570219"/>
                    <a:pt x="749193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1B91E252-F3C5-0B3C-7D1D-4DF05CFD3F1E}"/>
                    </a:ext>
                  </a:extLst>
                </p:cNvPr>
                <p:cNvSpPr txBox="1"/>
                <p:nvPr/>
              </p:nvSpPr>
              <p:spPr>
                <a:xfrm>
                  <a:off x="11000540" y="6000053"/>
                  <a:ext cx="931901" cy="4381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</m:t>
                            </m:r>
                          </m:sub>
                        </m:sSub>
                        <m:r>
                          <a:rPr kumimoji="1"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kumimoji="1"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kumimoji="1"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1B91E252-F3C5-0B3C-7D1D-4DF05CFD3F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0540" y="6000053"/>
                  <a:ext cx="931901" cy="438131"/>
                </a:xfrm>
                <a:prstGeom prst="rect">
                  <a:avLst/>
                </a:prstGeom>
                <a:blipFill>
                  <a:blip r:embed="rId31"/>
                  <a:stretch>
                    <a:fillRect b="-70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FDF7753A-42D1-3330-1FE8-840B3FFF5AAA}"/>
                    </a:ext>
                  </a:extLst>
                </p:cNvPr>
                <p:cNvSpPr txBox="1"/>
                <p:nvPr/>
              </p:nvSpPr>
              <p:spPr>
                <a:xfrm>
                  <a:off x="8241898" y="3738225"/>
                  <a:ext cx="89605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sub>
                        </m:sSub>
                        <m:r>
                          <a:rPr kumimoji="1"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kumimoji="1" lang="el-GR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  <m:r>
                          <m:rPr>
                            <m:sty m:val="p"/>
                          </m:rPr>
                          <a:rPr kumimoji="1"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kumimoji="1"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AB51BDF8-4A4F-402F-1E3F-69B736560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1898" y="3738225"/>
                  <a:ext cx="896058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139D9475-0EB3-4063-4C83-BA86A5FF150A}"/>
                    </a:ext>
                  </a:extLst>
                </p:cNvPr>
                <p:cNvSpPr txBox="1"/>
                <p:nvPr/>
              </p:nvSpPr>
              <p:spPr>
                <a:xfrm>
                  <a:off x="9030430" y="4066823"/>
                  <a:ext cx="1182318" cy="3651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CE</m:t>
                            </m:r>
                          </m:sub>
                        </m:sSub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1CBFB917-187D-E75D-0628-CE4BA9053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0430" y="4066823"/>
                  <a:ext cx="1182318" cy="365109"/>
                </a:xfrm>
                <a:prstGeom prst="rect">
                  <a:avLst/>
                </a:prstGeom>
                <a:blipFill>
                  <a:blip r:embed="rId10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4046D420-D509-6FAA-EFC2-A540383A07CF}"/>
                </a:ext>
              </a:extLst>
            </p:cNvPr>
            <p:cNvCxnSpPr>
              <a:cxnSpLocks/>
            </p:cNvCxnSpPr>
            <p:nvPr/>
          </p:nvCxnSpPr>
          <p:spPr>
            <a:xfrm>
              <a:off x="8672007" y="6220965"/>
              <a:ext cx="23655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A9573798-88C1-3905-1647-E6944CC787F1}"/>
                    </a:ext>
                  </a:extLst>
                </p:cNvPr>
                <p:cNvSpPr txBox="1"/>
                <p:nvPr/>
              </p:nvSpPr>
              <p:spPr>
                <a:xfrm>
                  <a:off x="10105701" y="4066823"/>
                  <a:ext cx="501325" cy="3651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1A8F4CCB-EE50-2C95-A692-98440E53F8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5701" y="4066823"/>
                  <a:ext cx="501325" cy="36510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562945F9-0FB2-9B53-6D9D-0E9AF36B3974}"/>
                    </a:ext>
                  </a:extLst>
                </p:cNvPr>
                <p:cNvSpPr txBox="1"/>
                <p:nvPr/>
              </p:nvSpPr>
              <p:spPr>
                <a:xfrm>
                  <a:off x="10464124" y="4066823"/>
                  <a:ext cx="645162" cy="3651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791AF35A-F7B9-063C-8760-4CC1C6F108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4124" y="4066823"/>
                  <a:ext cx="645162" cy="36510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3C1E260B-21A6-E767-3224-C8BD8058C6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1297" y="6104485"/>
              <a:ext cx="0" cy="1142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127">
              <a:extLst>
                <a:ext uri="{FF2B5EF4-FFF2-40B4-BE49-F238E27FC236}">
                  <a16:creationId xmlns:a16="http://schemas.microsoft.com/office/drawing/2014/main" id="{02DC0D73-ED42-D3F8-3124-FE3599148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71433" y="6104100"/>
              <a:ext cx="0" cy="1142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80E91465-C338-39E2-1331-6906158EB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1901" y="6103571"/>
              <a:ext cx="0" cy="1142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箭头连接符 129">
              <a:extLst>
                <a:ext uri="{FF2B5EF4-FFF2-40B4-BE49-F238E27FC236}">
                  <a16:creationId xmlns:a16="http://schemas.microsoft.com/office/drawing/2014/main" id="{E14664AB-1ABD-18C4-0F1B-41EC4480FF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71758" y="6103571"/>
              <a:ext cx="0" cy="1142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C56800E6-CCB8-CCB2-F953-5902E9504C42}"/>
                    </a:ext>
                  </a:extLst>
                </p:cNvPr>
                <p:cNvSpPr txBox="1"/>
                <p:nvPr/>
              </p:nvSpPr>
              <p:spPr>
                <a:xfrm>
                  <a:off x="8519026" y="6180231"/>
                  <a:ext cx="30308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BDB7D353-DEBC-3DB3-7B96-D8C34E90DB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9026" y="6180231"/>
                  <a:ext cx="30308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9B32F2AE-0D7D-1F4E-7AB7-4B1E3D8CA49C}"/>
                    </a:ext>
                  </a:extLst>
                </p:cNvPr>
                <p:cNvSpPr txBox="1"/>
                <p:nvPr/>
              </p:nvSpPr>
              <p:spPr>
                <a:xfrm>
                  <a:off x="8883461" y="6180231"/>
                  <a:ext cx="48031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.</m:t>
                        </m:r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C05C3B28-21DE-FD65-DA0B-49C91FFC59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3461" y="6180231"/>
                  <a:ext cx="48031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730404C9-F8BC-8729-9604-D116EBD0E8B1}"/>
                    </a:ext>
                  </a:extLst>
                </p:cNvPr>
                <p:cNvSpPr txBox="1"/>
                <p:nvPr/>
              </p:nvSpPr>
              <p:spPr>
                <a:xfrm>
                  <a:off x="9334168" y="6180231"/>
                  <a:ext cx="48031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.</m:t>
                        </m:r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4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769A776A-995C-BE46-4F55-DFACD67343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168" y="6180231"/>
                  <a:ext cx="480316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1A71C8AD-0FCC-C8E7-03C6-9D9A9F319DC5}"/>
                    </a:ext>
                  </a:extLst>
                </p:cNvPr>
                <p:cNvSpPr txBox="1"/>
                <p:nvPr/>
              </p:nvSpPr>
              <p:spPr>
                <a:xfrm>
                  <a:off x="9782736" y="6180231"/>
                  <a:ext cx="48031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.</m:t>
                        </m:r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6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CB3EF7B3-BE4B-7E0F-6070-DE17EB7B1F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2736" y="6180231"/>
                  <a:ext cx="480316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7CE75B30-94D6-1203-47CA-C3D6A56114E7}"/>
                    </a:ext>
                  </a:extLst>
                </p:cNvPr>
                <p:cNvSpPr txBox="1"/>
                <p:nvPr/>
              </p:nvSpPr>
              <p:spPr>
                <a:xfrm>
                  <a:off x="10232716" y="6180231"/>
                  <a:ext cx="48031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.</m:t>
                        </m:r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8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DA9E0653-853C-D955-C44D-CDBFB83312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2716" y="6180231"/>
                  <a:ext cx="480316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C06F5502-68AD-DB65-5275-F22F3603E7C0}"/>
              </a:ext>
            </a:extLst>
          </p:cNvPr>
          <p:cNvGrpSpPr/>
          <p:nvPr/>
        </p:nvGrpSpPr>
        <p:grpSpPr>
          <a:xfrm>
            <a:off x="5400000" y="3780000"/>
            <a:ext cx="3672000" cy="2801224"/>
            <a:chOff x="7964274" y="3816858"/>
            <a:chExt cx="3629384" cy="2839496"/>
          </a:xfrm>
        </p:grpSpPr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CF65E865-FFCB-DE36-9AA1-530FC2E39E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9336" y="4581297"/>
              <a:ext cx="84162" cy="46404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15B5A6FA-5908-1287-1F8D-EB86FD2441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5378" y="6010476"/>
              <a:ext cx="255708" cy="140988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4A99901E-B798-67C0-AC71-9E68AA85A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7692" y="5719818"/>
              <a:ext cx="311567" cy="171787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7EBABECD-AE53-BAB6-E29A-4718B1721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5378" y="5436831"/>
              <a:ext cx="353812" cy="195079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9F1B589E-377E-B653-A0C1-EE1CAE1F11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5767" y="5133062"/>
              <a:ext cx="384346" cy="211914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7CBD23FE-DF20-8B65-4046-E207D73D23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5378" y="4829108"/>
              <a:ext cx="411834" cy="227070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4FF7F51B-FFE4-7AF5-30AB-060708C35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5767" y="4598717"/>
              <a:ext cx="291153" cy="160531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75713B2F-9E37-2392-B89B-D3A563C730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7450" y="4674495"/>
              <a:ext cx="415189" cy="228920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D13E3FA7-34F5-D4C9-8844-CC5467F0DB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9062" y="4975354"/>
              <a:ext cx="408150" cy="225039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72A4D0CC-E3D8-ED3D-23D3-EE68C9DFAB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5767" y="5286647"/>
              <a:ext cx="358727" cy="197789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D057FA1D-9941-5DFC-AF0B-2B31D6D98D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68134" y="5576168"/>
              <a:ext cx="316693" cy="174613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CFBF4A57-D122-5269-66EB-49E31DF057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0499" y="5855134"/>
              <a:ext cx="278306" cy="153448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B10040E8-F75E-C999-BAB9-5C0B0758C0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62800" y="6170345"/>
              <a:ext cx="161317" cy="88944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1A407D65-80E0-3B12-1316-CE725C8520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40163" y="6226621"/>
              <a:ext cx="129096" cy="7117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32C22307-9630-D14B-3279-CF3CAF4B35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4494" y="6222586"/>
              <a:ext cx="129096" cy="7117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>
              <a:extLst>
                <a:ext uri="{FF2B5EF4-FFF2-40B4-BE49-F238E27FC236}">
                  <a16:creationId xmlns:a16="http://schemas.microsoft.com/office/drawing/2014/main" id="{04887DF0-6BAC-9189-21D9-D9ADF7994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13920" y="6215546"/>
              <a:ext cx="129096" cy="7117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0633DD94-FC58-603E-10FC-D861606348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01601" y="6217271"/>
              <a:ext cx="129096" cy="7117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A79D746D-8F03-B11C-FB1B-27AA0A78BC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95535" y="6214817"/>
              <a:ext cx="129096" cy="7117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B210000A-C74F-0400-AE40-E2466B6D1C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4657" y="6215545"/>
              <a:ext cx="129096" cy="7117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617A2A1F-BD13-4922-CC09-6BF8603B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72643" y="6219354"/>
              <a:ext cx="129096" cy="7117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9BFC8331-1B02-A5C6-8807-B739C8E84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4981" y="6215544"/>
              <a:ext cx="129096" cy="7117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EFAF3660-EC3B-1FF5-7FD2-A268999D29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5763" y="6214817"/>
              <a:ext cx="129096" cy="7117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任意多边形: 形状 205">
              <a:extLst>
                <a:ext uri="{FF2B5EF4-FFF2-40B4-BE49-F238E27FC236}">
                  <a16:creationId xmlns:a16="http://schemas.microsoft.com/office/drawing/2014/main" id="{CE48C808-271D-C118-CA30-16FF98B54353}"/>
                </a:ext>
              </a:extLst>
            </p:cNvPr>
            <p:cNvSpPr/>
            <p:nvPr/>
          </p:nvSpPr>
          <p:spPr>
            <a:xfrm>
              <a:off x="8349062" y="4592782"/>
              <a:ext cx="429980" cy="1700983"/>
            </a:xfrm>
            <a:custGeom>
              <a:avLst/>
              <a:gdLst>
                <a:gd name="connsiteX0" fmla="*/ 0 w 749193"/>
                <a:gd name="connsiteY0" fmla="*/ 1824958 h 1824958"/>
                <a:gd name="connsiteX1" fmla="*/ 487936 w 749193"/>
                <a:gd name="connsiteY1" fmla="*/ 1444598 h 1824958"/>
                <a:gd name="connsiteX2" fmla="*/ 749193 w 749193"/>
                <a:gd name="connsiteY2" fmla="*/ 0 h 18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193" h="1824958">
                  <a:moveTo>
                    <a:pt x="0" y="1824958"/>
                  </a:moveTo>
                  <a:cubicBezTo>
                    <a:pt x="181535" y="1786858"/>
                    <a:pt x="363071" y="1748758"/>
                    <a:pt x="487936" y="1444598"/>
                  </a:cubicBezTo>
                  <a:cubicBezTo>
                    <a:pt x="612801" y="1140438"/>
                    <a:pt x="680997" y="570219"/>
                    <a:pt x="749193" y="0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534D5368-7066-EA48-7611-B46439A3CFB3}"/>
                    </a:ext>
                  </a:extLst>
                </p:cNvPr>
                <p:cNvSpPr txBox="1"/>
                <p:nvPr/>
              </p:nvSpPr>
              <p:spPr>
                <a:xfrm>
                  <a:off x="10668521" y="6078096"/>
                  <a:ext cx="925137" cy="4379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CE</m:t>
                            </m:r>
                          </m:sub>
                        </m:sSub>
                        <m:r>
                          <a:rPr kumimoji="1"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kumimoji="1"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kumimoji="1"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534D5368-7066-EA48-7611-B46439A3CF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521" y="6078096"/>
                  <a:ext cx="925137" cy="437902"/>
                </a:xfrm>
                <a:prstGeom prst="rect">
                  <a:avLst/>
                </a:prstGeom>
                <a:blipFill>
                  <a:blip r:embed="rId32"/>
                  <a:stretch>
                    <a:fillRect b="-70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A0094CE7-1C9F-9D23-5EF6-E327FBBEB3C8}"/>
                    </a:ext>
                  </a:extLst>
                </p:cNvPr>
                <p:cNvSpPr txBox="1"/>
                <p:nvPr/>
              </p:nvSpPr>
              <p:spPr>
                <a:xfrm>
                  <a:off x="7964274" y="3816858"/>
                  <a:ext cx="93332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sub>
                        </m:sSub>
                        <m:r>
                          <a:rPr kumimoji="1"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kumimoji="1"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kumimoji="1"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kumimoji="1"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F051C51A-D746-C15E-F030-410B3D022E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4274" y="3816858"/>
                  <a:ext cx="933328" cy="400110"/>
                </a:xfrm>
                <a:prstGeom prst="rect">
                  <a:avLst/>
                </a:prstGeom>
                <a:blipFill>
                  <a:blip r:embed="rId19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文本框 208">
                  <a:extLst>
                    <a:ext uri="{FF2B5EF4-FFF2-40B4-BE49-F238E27FC236}">
                      <a16:creationId xmlns:a16="http://schemas.microsoft.com/office/drawing/2014/main" id="{B1A946CC-538F-6EBA-5A46-FCEE7C949827}"/>
                    </a:ext>
                  </a:extLst>
                </p:cNvPr>
                <p:cNvSpPr txBox="1"/>
                <p:nvPr/>
              </p:nvSpPr>
              <p:spPr>
                <a:xfrm>
                  <a:off x="9138487" y="4510203"/>
                  <a:ext cx="1601199" cy="3649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sub>
                        </m:s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100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l-GR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09" name="文本框 208">
                  <a:extLst>
                    <a:ext uri="{FF2B5EF4-FFF2-40B4-BE49-F238E27FC236}">
                      <a16:creationId xmlns:a16="http://schemas.microsoft.com/office/drawing/2014/main" id="{B1A946CC-538F-6EBA-5A46-FCEE7C9498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8487" y="4510203"/>
                  <a:ext cx="1601199" cy="364919"/>
                </a:xfrm>
                <a:prstGeom prst="rect">
                  <a:avLst/>
                </a:prstGeom>
                <a:blipFill>
                  <a:blip r:embed="rId33"/>
                  <a:stretch>
                    <a:fillRect b="-118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67FF1CF0-F09B-75DD-7F32-D93673864335}"/>
                </a:ext>
              </a:extLst>
            </p:cNvPr>
            <p:cNvSpPr/>
            <p:nvPr/>
          </p:nvSpPr>
          <p:spPr>
            <a:xfrm>
              <a:off x="8640495" y="4854977"/>
              <a:ext cx="1584291" cy="361379"/>
            </a:xfrm>
            <a:custGeom>
              <a:avLst/>
              <a:gdLst>
                <a:gd name="connsiteX0" fmla="*/ 0 w 1341485"/>
                <a:gd name="connsiteY0" fmla="*/ 361379 h 361379"/>
                <a:gd name="connsiteX1" fmla="*/ 306625 w 1341485"/>
                <a:gd name="connsiteY1" fmla="*/ 71180 h 361379"/>
                <a:gd name="connsiteX2" fmla="*/ 1341485 w 1341485"/>
                <a:gd name="connsiteY2" fmla="*/ 0 h 36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1485" h="361379">
                  <a:moveTo>
                    <a:pt x="0" y="361379"/>
                  </a:moveTo>
                  <a:cubicBezTo>
                    <a:pt x="41522" y="246394"/>
                    <a:pt x="83044" y="131410"/>
                    <a:pt x="306625" y="71180"/>
                  </a:cubicBezTo>
                  <a:cubicBezTo>
                    <a:pt x="530206" y="10950"/>
                    <a:pt x="1168096" y="10038"/>
                    <a:pt x="1341485" y="0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F745F6CB-DB3F-8EDF-5912-3D436765E5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6093" y="5216356"/>
              <a:ext cx="284402" cy="1090437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任意多边形: 形状 211">
              <a:extLst>
                <a:ext uri="{FF2B5EF4-FFF2-40B4-BE49-F238E27FC236}">
                  <a16:creationId xmlns:a16="http://schemas.microsoft.com/office/drawing/2014/main" id="{0EFD88AF-42B9-21C1-5609-C535FCDE3566}"/>
                </a:ext>
              </a:extLst>
            </p:cNvPr>
            <p:cNvSpPr/>
            <p:nvPr/>
          </p:nvSpPr>
          <p:spPr>
            <a:xfrm>
              <a:off x="8514022" y="5338932"/>
              <a:ext cx="1710764" cy="361379"/>
            </a:xfrm>
            <a:custGeom>
              <a:avLst/>
              <a:gdLst>
                <a:gd name="connsiteX0" fmla="*/ 0 w 1341485"/>
                <a:gd name="connsiteY0" fmla="*/ 361379 h 361379"/>
                <a:gd name="connsiteX1" fmla="*/ 306625 w 1341485"/>
                <a:gd name="connsiteY1" fmla="*/ 71180 h 361379"/>
                <a:gd name="connsiteX2" fmla="*/ 1341485 w 1341485"/>
                <a:gd name="connsiteY2" fmla="*/ 0 h 36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1485" h="361379">
                  <a:moveTo>
                    <a:pt x="0" y="361379"/>
                  </a:moveTo>
                  <a:cubicBezTo>
                    <a:pt x="41522" y="246394"/>
                    <a:pt x="83044" y="131410"/>
                    <a:pt x="306625" y="71180"/>
                  </a:cubicBezTo>
                  <a:cubicBezTo>
                    <a:pt x="530206" y="10950"/>
                    <a:pt x="1168096" y="10038"/>
                    <a:pt x="1341485" y="0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任意多边形: 形状 212">
              <a:extLst>
                <a:ext uri="{FF2B5EF4-FFF2-40B4-BE49-F238E27FC236}">
                  <a16:creationId xmlns:a16="http://schemas.microsoft.com/office/drawing/2014/main" id="{F469CED0-D6E5-F117-BAA3-5A4FD671FAF5}"/>
                </a:ext>
              </a:extLst>
            </p:cNvPr>
            <p:cNvSpPr/>
            <p:nvPr/>
          </p:nvSpPr>
          <p:spPr>
            <a:xfrm>
              <a:off x="8397677" y="5791546"/>
              <a:ext cx="1827106" cy="361379"/>
            </a:xfrm>
            <a:custGeom>
              <a:avLst/>
              <a:gdLst>
                <a:gd name="connsiteX0" fmla="*/ 0 w 1341485"/>
                <a:gd name="connsiteY0" fmla="*/ 361379 h 361379"/>
                <a:gd name="connsiteX1" fmla="*/ 306625 w 1341485"/>
                <a:gd name="connsiteY1" fmla="*/ 71180 h 361379"/>
                <a:gd name="connsiteX2" fmla="*/ 1341485 w 1341485"/>
                <a:gd name="connsiteY2" fmla="*/ 0 h 36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1485" h="361379">
                  <a:moveTo>
                    <a:pt x="0" y="361379"/>
                  </a:moveTo>
                  <a:cubicBezTo>
                    <a:pt x="41522" y="246394"/>
                    <a:pt x="83044" y="131410"/>
                    <a:pt x="306625" y="71180"/>
                  </a:cubicBezTo>
                  <a:cubicBezTo>
                    <a:pt x="530206" y="10950"/>
                    <a:pt x="1168096" y="10038"/>
                    <a:pt x="1341485" y="0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任意多边形: 形状 213">
              <a:extLst>
                <a:ext uri="{FF2B5EF4-FFF2-40B4-BE49-F238E27FC236}">
                  <a16:creationId xmlns:a16="http://schemas.microsoft.com/office/drawing/2014/main" id="{40D4FA09-7ECE-5D7A-762A-C482209683EB}"/>
                </a:ext>
              </a:extLst>
            </p:cNvPr>
            <p:cNvSpPr/>
            <p:nvPr/>
          </p:nvSpPr>
          <p:spPr>
            <a:xfrm>
              <a:off x="8355767" y="6204489"/>
              <a:ext cx="1869015" cy="93295"/>
            </a:xfrm>
            <a:custGeom>
              <a:avLst/>
              <a:gdLst>
                <a:gd name="connsiteX0" fmla="*/ 0 w 1341485"/>
                <a:gd name="connsiteY0" fmla="*/ 361379 h 361379"/>
                <a:gd name="connsiteX1" fmla="*/ 306625 w 1341485"/>
                <a:gd name="connsiteY1" fmla="*/ 71180 h 361379"/>
                <a:gd name="connsiteX2" fmla="*/ 1341485 w 1341485"/>
                <a:gd name="connsiteY2" fmla="*/ 0 h 36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1485" h="361379">
                  <a:moveTo>
                    <a:pt x="0" y="361379"/>
                  </a:moveTo>
                  <a:cubicBezTo>
                    <a:pt x="41522" y="246394"/>
                    <a:pt x="83044" y="131410"/>
                    <a:pt x="306625" y="71180"/>
                  </a:cubicBezTo>
                  <a:cubicBezTo>
                    <a:pt x="530206" y="10950"/>
                    <a:pt x="1168096" y="10038"/>
                    <a:pt x="1341485" y="0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文本框 214">
                  <a:extLst>
                    <a:ext uri="{FF2B5EF4-FFF2-40B4-BE49-F238E27FC236}">
                      <a16:creationId xmlns:a16="http://schemas.microsoft.com/office/drawing/2014/main" id="{32BD1CEE-E160-E992-FEEA-A6EEC7EE1CA5}"/>
                    </a:ext>
                  </a:extLst>
                </p:cNvPr>
                <p:cNvSpPr txBox="1"/>
                <p:nvPr/>
              </p:nvSpPr>
              <p:spPr>
                <a:xfrm>
                  <a:off x="8066108" y="6226621"/>
                  <a:ext cx="42998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𝑂</m:t>
                        </m:r>
                      </m:oMath>
                    </m:oMathPara>
                  </a14:m>
                  <a:endParaRPr kumimoji="1"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5D8C42D-66F6-5979-624D-74E45DEDB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6108" y="6226621"/>
                  <a:ext cx="429980" cy="40011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文本框 215">
                  <a:extLst>
                    <a:ext uri="{FF2B5EF4-FFF2-40B4-BE49-F238E27FC236}">
                      <a16:creationId xmlns:a16="http://schemas.microsoft.com/office/drawing/2014/main" id="{1FB49BFB-F7F6-124A-D315-9ABC02FDC44E}"/>
                    </a:ext>
                  </a:extLst>
                </p:cNvPr>
                <p:cNvSpPr txBox="1"/>
                <p:nvPr/>
              </p:nvSpPr>
              <p:spPr>
                <a:xfrm>
                  <a:off x="9814548" y="4984597"/>
                  <a:ext cx="925137" cy="3649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kumimoji="1" lang="en-US" altLang="zh-CN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6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l-GR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16" name="文本框 215">
                  <a:extLst>
                    <a:ext uri="{FF2B5EF4-FFF2-40B4-BE49-F238E27FC236}">
                      <a16:creationId xmlns:a16="http://schemas.microsoft.com/office/drawing/2014/main" id="{1FB49BFB-F7F6-124A-D315-9ABC02FDC4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4548" y="4984597"/>
                  <a:ext cx="925137" cy="364919"/>
                </a:xfrm>
                <a:prstGeom prst="rect">
                  <a:avLst/>
                </a:prstGeom>
                <a:blipFill>
                  <a:blip r:embed="rId34"/>
                  <a:stretch>
                    <a:fillRect b="-118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文本框 216">
                  <a:extLst>
                    <a:ext uri="{FF2B5EF4-FFF2-40B4-BE49-F238E27FC236}">
                      <a16:creationId xmlns:a16="http://schemas.microsoft.com/office/drawing/2014/main" id="{A942DF15-A162-3C15-5274-098A6E92899D}"/>
                    </a:ext>
                  </a:extLst>
                </p:cNvPr>
                <p:cNvSpPr txBox="1"/>
                <p:nvPr/>
              </p:nvSpPr>
              <p:spPr>
                <a:xfrm>
                  <a:off x="9814548" y="5458992"/>
                  <a:ext cx="925137" cy="3649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40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l-GR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17" name="文本框 216">
                  <a:extLst>
                    <a:ext uri="{FF2B5EF4-FFF2-40B4-BE49-F238E27FC236}">
                      <a16:creationId xmlns:a16="http://schemas.microsoft.com/office/drawing/2014/main" id="{A942DF15-A162-3C15-5274-098A6E9289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4548" y="5458992"/>
                  <a:ext cx="925137" cy="364919"/>
                </a:xfrm>
                <a:prstGeom prst="rect">
                  <a:avLst/>
                </a:prstGeom>
                <a:blipFill>
                  <a:blip r:embed="rId35"/>
                  <a:stretch>
                    <a:fillRect b="-101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文本框 217">
                  <a:extLst>
                    <a:ext uri="{FF2B5EF4-FFF2-40B4-BE49-F238E27FC236}">
                      <a16:creationId xmlns:a16="http://schemas.microsoft.com/office/drawing/2014/main" id="{20D8DECD-E6D3-1EFD-CA14-18681C1FCED1}"/>
                    </a:ext>
                  </a:extLst>
                </p:cNvPr>
                <p:cNvSpPr txBox="1"/>
                <p:nvPr/>
              </p:nvSpPr>
              <p:spPr>
                <a:xfrm>
                  <a:off x="10099206" y="5860402"/>
                  <a:ext cx="640480" cy="3649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l-GR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18" name="文本框 217">
                  <a:extLst>
                    <a:ext uri="{FF2B5EF4-FFF2-40B4-BE49-F238E27FC236}">
                      <a16:creationId xmlns:a16="http://schemas.microsoft.com/office/drawing/2014/main" id="{20D8DECD-E6D3-1EFD-CA14-18681C1FCE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9206" y="5860402"/>
                  <a:ext cx="640480" cy="364919"/>
                </a:xfrm>
                <a:prstGeom prst="rect">
                  <a:avLst/>
                </a:prstGeom>
                <a:blipFill>
                  <a:blip r:embed="rId36"/>
                  <a:stretch>
                    <a:fillRect b="-101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90CCD7ED-1F9E-2CF7-2F94-71614B3C230C}"/>
                </a:ext>
              </a:extLst>
            </p:cNvPr>
            <p:cNvSpPr txBox="1"/>
            <p:nvPr/>
          </p:nvSpPr>
          <p:spPr>
            <a:xfrm>
              <a:off x="8283567" y="4181777"/>
              <a:ext cx="999191" cy="405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饱和区</a:t>
              </a:r>
            </a:p>
          </p:txBody>
        </p:sp>
        <p:sp>
          <p:nvSpPr>
            <p:cNvPr id="220" name="文本框 219">
              <a:extLst>
                <a:ext uri="{FF2B5EF4-FFF2-40B4-BE49-F238E27FC236}">
                  <a16:creationId xmlns:a16="http://schemas.microsoft.com/office/drawing/2014/main" id="{7F687946-3BF6-FFDB-9457-063C9FFE5A21}"/>
                </a:ext>
              </a:extLst>
            </p:cNvPr>
            <p:cNvSpPr txBox="1"/>
            <p:nvPr/>
          </p:nvSpPr>
          <p:spPr>
            <a:xfrm>
              <a:off x="9208704" y="4893368"/>
              <a:ext cx="485479" cy="13415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zh-CN" altLang="en-US" sz="2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放</a:t>
              </a:r>
              <a:endParaRPr lang="en-US" altLang="zh-CN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Aft>
                  <a:spcPts val="1200"/>
                </a:spcAft>
              </a:pPr>
              <a:r>
                <a:rPr lang="zh-CN" altLang="en-US" sz="2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</a:t>
              </a:r>
              <a:endParaRPr lang="en-US" altLang="zh-CN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Aft>
                  <a:spcPts val="1200"/>
                </a:spcAft>
              </a:pPr>
              <a:r>
                <a:rPr lang="zh-CN" altLang="en-US" sz="2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区</a:t>
              </a:r>
            </a:p>
          </p:txBody>
        </p:sp>
        <p:sp>
          <p:nvSpPr>
            <p:cNvPr id="221" name="文本框 220">
              <a:extLst>
                <a:ext uri="{FF2B5EF4-FFF2-40B4-BE49-F238E27FC236}">
                  <a16:creationId xmlns:a16="http://schemas.microsoft.com/office/drawing/2014/main" id="{199F3575-F781-B87E-321A-AAFDE14B999B}"/>
                </a:ext>
              </a:extLst>
            </p:cNvPr>
            <p:cNvSpPr txBox="1"/>
            <p:nvPr/>
          </p:nvSpPr>
          <p:spPr>
            <a:xfrm>
              <a:off x="8902899" y="6250777"/>
              <a:ext cx="999191" cy="405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截止区</a:t>
              </a:r>
            </a:p>
          </p:txBody>
        </p:sp>
        <p:cxnSp>
          <p:nvCxnSpPr>
            <p:cNvPr id="222" name="直接箭头连接符 221">
              <a:extLst>
                <a:ext uri="{FF2B5EF4-FFF2-40B4-BE49-F238E27FC236}">
                  <a16:creationId xmlns:a16="http://schemas.microsoft.com/office/drawing/2014/main" id="{F9C3E520-D604-E866-7D3B-4AD6042D7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6094" y="4192673"/>
              <a:ext cx="0" cy="21168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箭头连接符 222">
              <a:extLst>
                <a:ext uri="{FF2B5EF4-FFF2-40B4-BE49-F238E27FC236}">
                  <a16:creationId xmlns:a16="http://schemas.microsoft.com/office/drawing/2014/main" id="{D393098D-9878-8A6B-784F-F5A9F9BA9DAC}"/>
                </a:ext>
              </a:extLst>
            </p:cNvPr>
            <p:cNvCxnSpPr>
              <a:cxnSpLocks/>
            </p:cNvCxnSpPr>
            <p:nvPr/>
          </p:nvCxnSpPr>
          <p:spPr>
            <a:xfrm>
              <a:off x="8356094" y="6297776"/>
              <a:ext cx="23484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矩形 223">
            <a:extLst>
              <a:ext uri="{FF2B5EF4-FFF2-40B4-BE49-F238E27FC236}">
                <a16:creationId xmlns:a16="http://schemas.microsoft.com/office/drawing/2014/main" id="{28A695CC-5B2E-36FB-865E-798B32F7B7E2}"/>
              </a:ext>
            </a:extLst>
          </p:cNvPr>
          <p:cNvSpPr/>
          <p:nvPr/>
        </p:nvSpPr>
        <p:spPr>
          <a:xfrm>
            <a:off x="1044000" y="6084000"/>
            <a:ext cx="648000" cy="18000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文本框 224">
            <a:extLst>
              <a:ext uri="{FF2B5EF4-FFF2-40B4-BE49-F238E27FC236}">
                <a16:creationId xmlns:a16="http://schemas.microsoft.com/office/drawing/2014/main" id="{C402E320-FBF6-C768-4EAD-8A9C12965623}"/>
              </a:ext>
            </a:extLst>
          </p:cNvPr>
          <p:cNvSpPr txBox="1"/>
          <p:nvPr/>
        </p:nvSpPr>
        <p:spPr>
          <a:xfrm>
            <a:off x="900000" y="5724000"/>
            <a:ext cx="972000" cy="39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截止区</a:t>
            </a:r>
          </a:p>
        </p:txBody>
      </p:sp>
      <p:sp>
        <p:nvSpPr>
          <p:cNvPr id="226" name="平行四边形 225">
            <a:extLst>
              <a:ext uri="{FF2B5EF4-FFF2-40B4-BE49-F238E27FC236}">
                <a16:creationId xmlns:a16="http://schemas.microsoft.com/office/drawing/2014/main" id="{109127CF-B0DA-D2C5-8E82-C757D5396211}"/>
              </a:ext>
            </a:extLst>
          </p:cNvPr>
          <p:cNvSpPr/>
          <p:nvPr/>
        </p:nvSpPr>
        <p:spPr>
          <a:xfrm>
            <a:off x="2016000" y="4410000"/>
            <a:ext cx="468000" cy="1440000"/>
          </a:xfrm>
          <a:prstGeom prst="parallelogram">
            <a:avLst>
              <a:gd name="adj" fmla="val 52886"/>
            </a:avLst>
          </a:prstGeom>
          <a:noFill/>
          <a:ln w="254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文本框 226">
            <a:extLst>
              <a:ext uri="{FF2B5EF4-FFF2-40B4-BE49-F238E27FC236}">
                <a16:creationId xmlns:a16="http://schemas.microsoft.com/office/drawing/2014/main" id="{B510AC41-750E-9AEE-1FAE-16CD14BCD83F}"/>
              </a:ext>
            </a:extLst>
          </p:cNvPr>
          <p:cNvSpPr txBox="1"/>
          <p:nvPr/>
        </p:nvSpPr>
        <p:spPr>
          <a:xfrm>
            <a:off x="1692000" y="4500000"/>
            <a:ext cx="432000" cy="100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饱和区</a:t>
            </a:r>
          </a:p>
        </p:txBody>
      </p:sp>
      <p:sp>
        <p:nvSpPr>
          <p:cNvPr id="228" name="平行四边形 227">
            <a:extLst>
              <a:ext uri="{FF2B5EF4-FFF2-40B4-BE49-F238E27FC236}">
                <a16:creationId xmlns:a16="http://schemas.microsoft.com/office/drawing/2014/main" id="{7677900F-644E-6EB5-C106-DA8DDBDFB711}"/>
              </a:ext>
            </a:extLst>
          </p:cNvPr>
          <p:cNvSpPr/>
          <p:nvPr/>
        </p:nvSpPr>
        <p:spPr>
          <a:xfrm>
            <a:off x="2376000" y="4410000"/>
            <a:ext cx="1116000" cy="1440000"/>
          </a:xfrm>
          <a:prstGeom prst="parallelogram">
            <a:avLst>
              <a:gd name="adj" fmla="val 22307"/>
            </a:avLst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文本框 228">
            <a:extLst>
              <a:ext uri="{FF2B5EF4-FFF2-40B4-BE49-F238E27FC236}">
                <a16:creationId xmlns:a16="http://schemas.microsoft.com/office/drawing/2014/main" id="{41C877A4-FB7D-FB72-11B1-041A5854B34D}"/>
              </a:ext>
            </a:extLst>
          </p:cNvPr>
          <p:cNvSpPr txBox="1"/>
          <p:nvPr/>
        </p:nvSpPr>
        <p:spPr>
          <a:xfrm>
            <a:off x="2844000" y="4608000"/>
            <a:ext cx="432000" cy="100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放大区</a:t>
            </a:r>
          </a:p>
        </p:txBody>
      </p:sp>
    </p:spTree>
    <p:extLst>
      <p:ext uri="{BB962C8B-B14F-4D97-AF65-F5344CB8AC3E}">
        <p14:creationId xmlns:p14="http://schemas.microsoft.com/office/powerpoint/2010/main" val="2606599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06E7F0-2ED1-0750-E0FD-2F2F9D938790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双极结型三极管 </a:t>
            </a:r>
            <a:r>
              <a:rPr lang="en-US" altLang="zh-CN" sz="3000" dirty="0"/>
              <a:t>—— </a:t>
            </a:r>
            <a:r>
              <a:rPr lang="zh-CN" altLang="en-US" sz="3000" dirty="0">
                <a:solidFill>
                  <a:srgbClr val="FFFF00"/>
                </a:solidFill>
              </a:rPr>
              <a:t>工作区判断示例</a:t>
            </a:r>
            <a:r>
              <a:rPr lang="en-US" altLang="zh-CN" sz="3000" dirty="0"/>
              <a:t>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BDFBE40-E616-C8CD-7F19-B907FD5714C4}"/>
              </a:ext>
            </a:extLst>
          </p:cNvPr>
          <p:cNvSpPr txBox="1"/>
          <p:nvPr/>
        </p:nvSpPr>
        <p:spPr>
          <a:xfrm>
            <a:off x="360002" y="827142"/>
            <a:ext cx="9872569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根据测得的 </a:t>
            </a: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BJT 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三个电极对地电位，判断其工作区域</a:t>
            </a:r>
            <a:endParaRPr kumimoji="1" lang="en-US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C35686F2-D7C6-0733-33EE-B3931E030478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CCC14082-2223-4D99-61A4-9FECDF520D2C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53" name="箭头: 五边形 52">
                <a:extLst>
                  <a:ext uri="{FF2B5EF4-FFF2-40B4-BE49-F238E27FC236}">
                    <a16:creationId xmlns:a16="http://schemas.microsoft.com/office/drawing/2014/main" id="{A132A3B8-C187-412B-0115-9836ED4098C4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4" name="箭头: V 形 53">
                <a:extLst>
                  <a:ext uri="{FF2B5EF4-FFF2-40B4-BE49-F238E27FC236}">
                    <a16:creationId xmlns:a16="http://schemas.microsoft.com/office/drawing/2014/main" id="{D1E71D50-208E-9AAF-D867-B308858790F9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灯片编号占位符 3">
              <a:extLst>
                <a:ext uri="{FF2B5EF4-FFF2-40B4-BE49-F238E27FC236}">
                  <a16:creationId xmlns:a16="http://schemas.microsoft.com/office/drawing/2014/main" id="{A5876002-A6E3-286E-97CB-9DF7AB2F62B1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18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74C06952-EC98-EDCA-4144-55A4EE582EDE}"/>
              </a:ext>
            </a:extLst>
          </p:cNvPr>
          <p:cNvSpPr txBox="1"/>
          <p:nvPr/>
        </p:nvSpPr>
        <p:spPr>
          <a:xfrm>
            <a:off x="1008000" y="4140000"/>
            <a:ext cx="2328516" cy="1599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发射结正偏</a:t>
            </a:r>
            <a:endParaRPr kumimoji="1" lang="en-US" altLang="zh-CN" sz="28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集电结反偏</a:t>
            </a:r>
            <a:endParaRPr kumimoji="1" lang="en-US" altLang="zh-CN" sz="28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zh-CN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kumimoji="1" lang="en-US" altLang="zh-CN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放大</a:t>
            </a:r>
            <a:endParaRPr kumimoji="1" lang="en-US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B1F123CC-7C6F-0B5F-22AF-4E7B2833A97D}"/>
              </a:ext>
            </a:extLst>
          </p:cNvPr>
          <p:cNvSpPr txBox="1"/>
          <p:nvPr/>
        </p:nvSpPr>
        <p:spPr>
          <a:xfrm>
            <a:off x="4788000" y="4140000"/>
            <a:ext cx="2328516" cy="1599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发射结正偏</a:t>
            </a:r>
            <a:endParaRPr kumimoji="1" lang="en-US" altLang="zh-CN" sz="28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集电结正偏</a:t>
            </a:r>
            <a:endParaRPr kumimoji="1" lang="en-US" altLang="zh-CN" sz="28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zh-CN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kumimoji="1" lang="en-US" altLang="zh-CN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饱和</a:t>
            </a:r>
            <a:endParaRPr kumimoji="1" lang="en-US" altLang="zh-CN" sz="2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AD4C705A-F5B7-B081-A53F-2BC339ED6629}"/>
              </a:ext>
            </a:extLst>
          </p:cNvPr>
          <p:cNvSpPr txBox="1"/>
          <p:nvPr/>
        </p:nvSpPr>
        <p:spPr>
          <a:xfrm>
            <a:off x="8424000" y="4140000"/>
            <a:ext cx="2328516" cy="1599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发射结反偏</a:t>
            </a:r>
            <a:endParaRPr kumimoji="1" lang="en-US" altLang="zh-CN" sz="28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集电结反偏</a:t>
            </a:r>
            <a:endParaRPr kumimoji="1" lang="en-US" altLang="zh-CN" sz="28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kumimoji="1"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截止</a:t>
            </a:r>
            <a:endParaRPr kumimoji="1"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 Box 7">
            <a:extLst>
              <a:ext uri="{FF2B5EF4-FFF2-40B4-BE49-F238E27FC236}">
                <a16:creationId xmlns:a16="http://schemas.microsoft.com/office/drawing/2014/main" id="{743C04EA-0654-3B21-D2A8-BCB737B8F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6000" y="5976000"/>
            <a:ext cx="7200000" cy="46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Aft>
                <a:spcPct val="20000"/>
              </a:spcAft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zh-CN" altLang="en-US" sz="2400" b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要点：“放大</a:t>
            </a:r>
            <a:r>
              <a:rPr lang="en-US" altLang="zh-CN" sz="2400" b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饱和</a:t>
            </a:r>
            <a:r>
              <a:rPr lang="en-US" altLang="zh-CN" sz="2400" b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截止”的主语是 基极电流</a:t>
            </a: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1A400589-7492-70D2-34E0-05909987C6BD}"/>
              </a:ext>
            </a:extLst>
          </p:cNvPr>
          <p:cNvGrpSpPr/>
          <p:nvPr/>
        </p:nvGrpSpPr>
        <p:grpSpPr>
          <a:xfrm>
            <a:off x="898545" y="1800000"/>
            <a:ext cx="2161455" cy="2160000"/>
            <a:chOff x="-3197167" y="4711016"/>
            <a:chExt cx="2161455" cy="2160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96B5ABE3-557A-E7CF-E07B-4B84B6DEF225}"/>
                    </a:ext>
                  </a:extLst>
                </p:cNvPr>
                <p:cNvSpPr txBox="1"/>
                <p:nvPr/>
              </p:nvSpPr>
              <p:spPr>
                <a:xfrm>
                  <a:off x="-3197167" y="5215016"/>
                  <a:ext cx="936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8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  <m:r>
                          <a:rPr kumimoji="1" lang="en-US" altLang="zh-CN" sz="28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.</m:t>
                        </m:r>
                        <m:r>
                          <a:rPr kumimoji="1" lang="en-US" altLang="zh-CN" sz="28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7</m:t>
                        </m:r>
                        <m:r>
                          <a:rPr kumimoji="1" lang="en-US" altLang="zh-CN" sz="28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96B5ABE3-557A-E7CF-E07B-4B84B6DEF2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197167" y="5215016"/>
                  <a:ext cx="936000" cy="540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4183B601-D3BB-8250-B9AA-AECACA41A46E}"/>
                    </a:ext>
                  </a:extLst>
                </p:cNvPr>
                <p:cNvSpPr txBox="1"/>
                <p:nvPr/>
              </p:nvSpPr>
              <p:spPr>
                <a:xfrm>
                  <a:off x="-1683712" y="6331016"/>
                  <a:ext cx="648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8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  <m:r>
                          <a:rPr kumimoji="1" lang="en-US" altLang="zh-CN" sz="28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4183B601-D3BB-8250-B9AA-AECACA41A4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683712" y="6331016"/>
                  <a:ext cx="648000" cy="54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760347D-2D3F-38C0-1604-7510D46E30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189167" y="5394416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59EDB1CE-1CF0-8FC4-7502-9A27B5D7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189167" y="5377016"/>
              <a:ext cx="432000" cy="21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7FEBB02F-A552-1769-F193-FF89FBD1EE0C}"/>
                </a:ext>
              </a:extLst>
            </p:cNvPr>
            <p:cNvCxnSpPr>
              <a:cxnSpLocks/>
            </p:cNvCxnSpPr>
            <p:nvPr/>
          </p:nvCxnSpPr>
          <p:spPr>
            <a:xfrm>
              <a:off x="-2189167" y="5917016"/>
              <a:ext cx="432000" cy="21600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D8A46B6-D471-EEE4-573B-B99D01AD5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757167" y="4927016"/>
              <a:ext cx="0" cy="46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C0E0A5A-5FAB-B586-8930-90FB2CC2F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757168" y="6133016"/>
              <a:ext cx="0" cy="45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EED53E60-BD6F-093A-E906-33F623219ED0}"/>
                </a:ext>
              </a:extLst>
            </p:cNvPr>
            <p:cNvCxnSpPr>
              <a:cxnSpLocks/>
            </p:cNvCxnSpPr>
            <p:nvPr/>
          </p:nvCxnSpPr>
          <p:spPr>
            <a:xfrm>
              <a:off x="-2585167" y="5755016"/>
              <a:ext cx="39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3D81550B-A9C8-407E-3FD0-5828F38DF18A}"/>
                </a:ext>
              </a:extLst>
            </p:cNvPr>
            <p:cNvSpPr/>
            <p:nvPr/>
          </p:nvSpPr>
          <p:spPr>
            <a:xfrm>
              <a:off x="-2585167" y="5690216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CC7A474-2BE4-FF7C-722B-7D713023078A}"/>
                </a:ext>
              </a:extLst>
            </p:cNvPr>
            <p:cNvSpPr/>
            <p:nvPr/>
          </p:nvSpPr>
          <p:spPr>
            <a:xfrm>
              <a:off x="-1821967" y="4927016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F9EE508-0341-327F-EE88-6F923F67EDA8}"/>
                </a:ext>
              </a:extLst>
            </p:cNvPr>
            <p:cNvSpPr/>
            <p:nvPr/>
          </p:nvSpPr>
          <p:spPr>
            <a:xfrm>
              <a:off x="-1821967" y="6439016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7468CF75-4581-5E7B-EB6D-AA466B862529}"/>
                    </a:ext>
                  </a:extLst>
                </p:cNvPr>
                <p:cNvSpPr txBox="1"/>
                <p:nvPr/>
              </p:nvSpPr>
              <p:spPr>
                <a:xfrm>
                  <a:off x="-1683712" y="4711016"/>
                  <a:ext cx="648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8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8</m:t>
                        </m:r>
                        <m:r>
                          <a:rPr kumimoji="1" lang="en-US" altLang="zh-CN" sz="28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7468CF75-4581-5E7B-EB6D-AA466B8625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683712" y="4711016"/>
                  <a:ext cx="648000" cy="540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D297EB0E-C0E5-8026-7AF4-14220E8FC63C}"/>
              </a:ext>
            </a:extLst>
          </p:cNvPr>
          <p:cNvGrpSpPr/>
          <p:nvPr/>
        </p:nvGrpSpPr>
        <p:grpSpPr>
          <a:xfrm>
            <a:off x="4680000" y="1800000"/>
            <a:ext cx="2449455" cy="2160000"/>
            <a:chOff x="-3197167" y="4711016"/>
            <a:chExt cx="2449455" cy="2160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FDEC446B-F4F3-A156-71C6-B8F92111FD74}"/>
                    </a:ext>
                  </a:extLst>
                </p:cNvPr>
                <p:cNvSpPr txBox="1"/>
                <p:nvPr/>
              </p:nvSpPr>
              <p:spPr>
                <a:xfrm>
                  <a:off x="-3197167" y="5215016"/>
                  <a:ext cx="936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8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  <m:r>
                          <a:rPr kumimoji="1" lang="en-US" altLang="zh-CN" sz="28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.</m:t>
                        </m:r>
                        <m:r>
                          <a:rPr kumimoji="1" lang="en-US" altLang="zh-CN" sz="28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7</m:t>
                        </m:r>
                        <m:r>
                          <a:rPr kumimoji="1" lang="en-US" altLang="zh-CN" sz="28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FDEC446B-F4F3-A156-71C6-B8F92111FD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197167" y="5215016"/>
                  <a:ext cx="936000" cy="540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52DE0471-8B55-F7C8-4294-E6B64D0CEE42}"/>
                    </a:ext>
                  </a:extLst>
                </p:cNvPr>
                <p:cNvSpPr txBox="1"/>
                <p:nvPr/>
              </p:nvSpPr>
              <p:spPr>
                <a:xfrm>
                  <a:off x="-1683712" y="6331016"/>
                  <a:ext cx="648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8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  <m:r>
                          <a:rPr kumimoji="1" lang="en-US" altLang="zh-CN" sz="28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52DE0471-8B55-F7C8-4294-E6B64D0CEE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683712" y="6331016"/>
                  <a:ext cx="648000" cy="54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B5199FD1-1A17-D23C-307A-30566970CA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189167" y="5394416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69AA1BF8-CD4A-DB79-AD61-6C0E686B99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189167" y="5377016"/>
              <a:ext cx="432000" cy="21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87525FCF-8981-36B4-9583-724BD4847C03}"/>
                </a:ext>
              </a:extLst>
            </p:cNvPr>
            <p:cNvCxnSpPr>
              <a:cxnSpLocks/>
            </p:cNvCxnSpPr>
            <p:nvPr/>
          </p:nvCxnSpPr>
          <p:spPr>
            <a:xfrm>
              <a:off x="-2189167" y="5917016"/>
              <a:ext cx="432000" cy="21600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A743B846-4735-6F6C-4F19-83681709F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757167" y="4927016"/>
              <a:ext cx="0" cy="46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297F3EC6-CFA7-46F6-3699-DA9068F287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757168" y="6133016"/>
              <a:ext cx="0" cy="45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EDB4395F-6144-A64B-F09B-A59520CFCE0B}"/>
                </a:ext>
              </a:extLst>
            </p:cNvPr>
            <p:cNvCxnSpPr>
              <a:cxnSpLocks/>
            </p:cNvCxnSpPr>
            <p:nvPr/>
          </p:nvCxnSpPr>
          <p:spPr>
            <a:xfrm>
              <a:off x="-2585167" y="5755016"/>
              <a:ext cx="39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3997FA1A-FFBB-6944-C19B-596DA057E720}"/>
                </a:ext>
              </a:extLst>
            </p:cNvPr>
            <p:cNvSpPr/>
            <p:nvPr/>
          </p:nvSpPr>
          <p:spPr>
            <a:xfrm>
              <a:off x="-2585167" y="5690216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00D23526-DBC5-6C42-CBD9-5CD66F2BC3F1}"/>
                </a:ext>
              </a:extLst>
            </p:cNvPr>
            <p:cNvSpPr/>
            <p:nvPr/>
          </p:nvSpPr>
          <p:spPr>
            <a:xfrm>
              <a:off x="-1821967" y="4927016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871D4068-19A2-6717-BEA9-4B4BEB612860}"/>
                </a:ext>
              </a:extLst>
            </p:cNvPr>
            <p:cNvSpPr/>
            <p:nvPr/>
          </p:nvSpPr>
          <p:spPr>
            <a:xfrm>
              <a:off x="-1821967" y="6439016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6D75E32C-5D06-173D-C996-61ED95E18D88}"/>
                    </a:ext>
                  </a:extLst>
                </p:cNvPr>
                <p:cNvSpPr txBox="1"/>
                <p:nvPr/>
              </p:nvSpPr>
              <p:spPr>
                <a:xfrm>
                  <a:off x="-1683712" y="4711016"/>
                  <a:ext cx="936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800" b="0" i="0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  <m:r>
                          <a:rPr kumimoji="1" lang="en-US" altLang="zh-CN" sz="2800" b="0" i="0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.</m:t>
                        </m:r>
                        <m:r>
                          <a:rPr kumimoji="1" lang="en-US" altLang="zh-CN" sz="2800" b="0" i="0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  <m:r>
                          <a:rPr kumimoji="1" lang="en-US" altLang="zh-CN" sz="28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6D75E32C-5D06-173D-C996-61ED95E18D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683712" y="4711016"/>
                  <a:ext cx="936000" cy="54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8FF87B3-1EBF-1019-654F-47A071C6FB5D}"/>
              </a:ext>
            </a:extLst>
          </p:cNvPr>
          <p:cNvGrpSpPr/>
          <p:nvPr/>
        </p:nvGrpSpPr>
        <p:grpSpPr>
          <a:xfrm>
            <a:off x="8316000" y="1800000"/>
            <a:ext cx="2395455" cy="2160000"/>
            <a:chOff x="-3143167" y="4711016"/>
            <a:chExt cx="2395455" cy="2160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216E1065-6A78-FC61-EC8C-B5DB00050C90}"/>
                    </a:ext>
                  </a:extLst>
                </p:cNvPr>
                <p:cNvSpPr txBox="1"/>
                <p:nvPr/>
              </p:nvSpPr>
              <p:spPr>
                <a:xfrm>
                  <a:off x="-3143167" y="5215016"/>
                  <a:ext cx="936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800" b="0" i="0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kumimoji="1" lang="en-US" altLang="zh-CN" sz="28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216E1065-6A78-FC61-EC8C-B5DB00050C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143167" y="5215016"/>
                  <a:ext cx="936000" cy="540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1953FFD6-5AA5-7966-2F68-C424B92F1F5B}"/>
                    </a:ext>
                  </a:extLst>
                </p:cNvPr>
                <p:cNvSpPr txBox="1"/>
                <p:nvPr/>
              </p:nvSpPr>
              <p:spPr>
                <a:xfrm>
                  <a:off x="-1683712" y="6331016"/>
                  <a:ext cx="648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8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  <m:r>
                          <a:rPr kumimoji="1" lang="en-US" altLang="zh-CN" sz="28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1953FFD6-5AA5-7966-2F68-C424B92F1F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683712" y="6331016"/>
                  <a:ext cx="648000" cy="540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EC7818A4-0CC3-3FDC-C60A-2EF166F228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189167" y="5394416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3ECBFC13-163D-86A9-6D4D-A0840D3B35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189167" y="5377016"/>
              <a:ext cx="432000" cy="21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911461C0-09AE-53EA-4A38-CD0D52F82C62}"/>
                </a:ext>
              </a:extLst>
            </p:cNvPr>
            <p:cNvCxnSpPr>
              <a:cxnSpLocks/>
            </p:cNvCxnSpPr>
            <p:nvPr/>
          </p:nvCxnSpPr>
          <p:spPr>
            <a:xfrm>
              <a:off x="-2189167" y="5917016"/>
              <a:ext cx="432000" cy="21600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DA931582-6139-7B8A-55B1-B7FC2B4C50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757167" y="4927016"/>
              <a:ext cx="0" cy="46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D9FEAC95-029C-103E-A806-D648DF489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757168" y="6133016"/>
              <a:ext cx="0" cy="45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2BEBF6AB-CBDB-B311-5FCC-3964330736EE}"/>
                </a:ext>
              </a:extLst>
            </p:cNvPr>
            <p:cNvCxnSpPr>
              <a:cxnSpLocks/>
            </p:cNvCxnSpPr>
            <p:nvPr/>
          </p:nvCxnSpPr>
          <p:spPr>
            <a:xfrm>
              <a:off x="-2585167" y="5755016"/>
              <a:ext cx="39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0E31BC90-B91E-B143-0226-38885FFC9336}"/>
                </a:ext>
              </a:extLst>
            </p:cNvPr>
            <p:cNvSpPr/>
            <p:nvPr/>
          </p:nvSpPr>
          <p:spPr>
            <a:xfrm>
              <a:off x="-2585167" y="5690216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3194C84A-77FF-8377-718B-8D51B725F6EC}"/>
                </a:ext>
              </a:extLst>
            </p:cNvPr>
            <p:cNvSpPr/>
            <p:nvPr/>
          </p:nvSpPr>
          <p:spPr>
            <a:xfrm>
              <a:off x="-1821967" y="4927016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A01BDEB8-2CB4-5016-A56D-06444590A7B7}"/>
                </a:ext>
              </a:extLst>
            </p:cNvPr>
            <p:cNvSpPr/>
            <p:nvPr/>
          </p:nvSpPr>
          <p:spPr>
            <a:xfrm>
              <a:off x="-1821967" y="6439016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CF3A6D92-59C5-DCC3-FDC2-1CE22B04212E}"/>
                    </a:ext>
                  </a:extLst>
                </p:cNvPr>
                <p:cNvSpPr txBox="1"/>
                <p:nvPr/>
              </p:nvSpPr>
              <p:spPr>
                <a:xfrm>
                  <a:off x="-1683712" y="4711016"/>
                  <a:ext cx="936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800" b="0" i="0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12</m:t>
                        </m:r>
                        <m:r>
                          <a:rPr kumimoji="1" lang="en-US" altLang="zh-CN" sz="28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CF3A6D92-59C5-DCC3-FDC2-1CE22B0421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683712" y="4711016"/>
                  <a:ext cx="936000" cy="540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4077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7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F958E-D74A-EB28-D1F3-8F6B39072474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双极结型三极管 </a:t>
            </a:r>
            <a:r>
              <a:rPr lang="en-US" altLang="zh-CN" sz="3000" dirty="0"/>
              <a:t>—— </a:t>
            </a:r>
            <a:r>
              <a:rPr lang="zh-CN" altLang="en-US" sz="3000" dirty="0">
                <a:solidFill>
                  <a:srgbClr val="FFFF00"/>
                </a:solidFill>
              </a:rPr>
              <a:t>主要参数</a:t>
            </a:r>
            <a:endParaRPr lang="en-US" altLang="zh-CN" sz="30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FE0FBB1-C376-8CE8-A7DA-4B929FDE49A7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3C12621-E6EF-FBFB-C1BD-DD7458CC96AE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6" name="箭头: 五边形 5">
                <a:extLst>
                  <a:ext uri="{FF2B5EF4-FFF2-40B4-BE49-F238E27FC236}">
                    <a16:creationId xmlns:a16="http://schemas.microsoft.com/office/drawing/2014/main" id="{2A93B69B-3806-7779-91A5-63105435C69D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箭头: V 形 6">
                <a:extLst>
                  <a:ext uri="{FF2B5EF4-FFF2-40B4-BE49-F238E27FC236}">
                    <a16:creationId xmlns:a16="http://schemas.microsoft.com/office/drawing/2014/main" id="{27A98C9C-5AD6-6DB0-8EE2-221761844BE6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灯片编号占位符 3">
              <a:extLst>
                <a:ext uri="{FF2B5EF4-FFF2-40B4-BE49-F238E27FC236}">
                  <a16:creationId xmlns:a16="http://schemas.microsoft.com/office/drawing/2014/main" id="{3F825ABD-73D9-0F42-B8A6-729ECD0195ED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19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B5ED8BFE-DB2D-F69A-4C9B-A3A0A3E2A1D7}"/>
              </a:ext>
            </a:extLst>
          </p:cNvPr>
          <p:cNvSpPr txBox="1"/>
          <p:nvPr/>
        </p:nvSpPr>
        <p:spPr>
          <a:xfrm>
            <a:off x="360002" y="827142"/>
            <a:ext cx="5275485" cy="1159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BJT 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的主要参数之</a:t>
            </a:r>
            <a:r>
              <a:rPr kumimoji="1"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放大倍数</a:t>
            </a:r>
            <a:endParaRPr kumimoji="1"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直流电流放大系数：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1DEC14-517C-C9AC-9E5D-69524EC721E3}"/>
              </a:ext>
            </a:extLst>
          </p:cNvPr>
          <p:cNvSpPr txBox="1"/>
          <p:nvPr/>
        </p:nvSpPr>
        <p:spPr>
          <a:xfrm>
            <a:off x="360001" y="3240000"/>
            <a:ext cx="3983400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交流电流放大倍数：</a:t>
            </a:r>
            <a:endParaRPr kumimoji="1" lang="en-US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1EF9CDBC-88F6-1E47-6A85-4B058E521A53}"/>
                  </a:ext>
                </a:extLst>
              </p:cNvPr>
              <p:cNvSpPr txBox="1"/>
              <p:nvPr/>
            </p:nvSpPr>
            <p:spPr>
              <a:xfrm>
                <a:off x="2015998" y="1980000"/>
                <a:ext cx="2145329" cy="972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zh-CN" altLang="en-US" sz="2800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𝛽</m:t>
                      </m:r>
                      <m:r>
                        <a:rPr kumimoji="1" lang="en-US" altLang="zh-CN" sz="2800" b="0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800" b="0" i="1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800" b="0" i="0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2800" i="1" dirty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 dirty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800" b="0" i="0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B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1EF9CDBC-88F6-1E47-6A85-4B058E521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998" y="1980000"/>
                <a:ext cx="2145329" cy="9722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F58FE290-8E3A-D1CE-4966-3CCFB70B77D9}"/>
                  </a:ext>
                </a:extLst>
              </p:cNvPr>
              <p:cNvSpPr txBox="1"/>
              <p:nvPr/>
            </p:nvSpPr>
            <p:spPr>
              <a:xfrm>
                <a:off x="2015999" y="3960000"/>
                <a:ext cx="2145329" cy="972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zh-CN" altLang="en-US" sz="2800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𝛽</m:t>
                      </m:r>
                      <m:r>
                        <a:rPr kumimoji="1" lang="en-US" altLang="zh-CN" sz="2800" b="0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′=</m:t>
                      </m:r>
                      <m:f>
                        <m:fPr>
                          <m:ctrlPr>
                            <a:rPr kumimoji="1" lang="en-US" altLang="zh-CN" sz="2800" b="0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800" b="0" i="1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kumimoji="1" lang="en-US" altLang="zh-CN" sz="2800" b="0" i="1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800" b="0" i="0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2800" i="1" dirty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 dirty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kumimoji="1" lang="en-US" altLang="zh-CN" sz="2800" i="1" dirty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800" b="0" i="0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B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F58FE290-8E3A-D1CE-4966-3CCFB70B7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999" y="3960000"/>
                <a:ext cx="2145329" cy="9722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FC03E898-8FFC-78D6-1EAE-E5B0FAB90BC4}"/>
                  </a:ext>
                </a:extLst>
              </p:cNvPr>
              <p:cNvSpPr txBox="1"/>
              <p:nvPr/>
            </p:nvSpPr>
            <p:spPr>
              <a:xfrm>
                <a:off x="360000" y="5220000"/>
                <a:ext cx="6309157" cy="565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在放大区相当大范围内：</a:t>
                </a:r>
                <a14:m>
                  <m:oMath xmlns:m="http://schemas.openxmlformats.org/officeDocument/2006/math">
                    <m:r>
                      <a:rPr kumimoji="1" lang="zh-CN" altLang="en-US" sz="28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𝛽</m:t>
                    </m:r>
                    <m:r>
                      <a:rPr kumimoji="1" lang="en-US" altLang="zh-CN" sz="28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′=</m:t>
                    </m:r>
                    <m:r>
                      <a:rPr kumimoji="1" lang="zh-CN" altLang="en-US" sz="28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𝛽</m:t>
                    </m:r>
                  </m:oMath>
                </a14:m>
                <a:endParaRPr kumimoji="1" lang="en-US" altLang="zh-CN" sz="28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FC03E898-8FFC-78D6-1EAE-E5B0FAB90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5220000"/>
                <a:ext cx="6309157" cy="565604"/>
              </a:xfrm>
              <a:prstGeom prst="rect">
                <a:avLst/>
              </a:prstGeom>
              <a:blipFill>
                <a:blip r:embed="rId4"/>
                <a:stretch>
                  <a:fillRect l="-1739" t="-3226" b="-29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组合 85">
            <a:extLst>
              <a:ext uri="{FF2B5EF4-FFF2-40B4-BE49-F238E27FC236}">
                <a16:creationId xmlns:a16="http://schemas.microsoft.com/office/drawing/2014/main" id="{7600BAF3-3320-3002-D2CB-288A0165F148}"/>
              </a:ext>
            </a:extLst>
          </p:cNvPr>
          <p:cNvGrpSpPr/>
          <p:nvPr/>
        </p:nvGrpSpPr>
        <p:grpSpPr>
          <a:xfrm>
            <a:off x="6660000" y="1476000"/>
            <a:ext cx="5076000" cy="3852000"/>
            <a:chOff x="6660000" y="1476000"/>
            <a:chExt cx="5076000" cy="3852000"/>
          </a:xfrm>
        </p:grpSpPr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CEC373B1-84CC-174A-0451-F17A1D336D22}"/>
                </a:ext>
              </a:extLst>
            </p:cNvPr>
            <p:cNvCxnSpPr>
              <a:cxnSpLocks/>
              <a:stCxn id="70" idx="0"/>
            </p:cNvCxnSpPr>
            <p:nvPr/>
          </p:nvCxnSpPr>
          <p:spPr>
            <a:xfrm flipH="1">
              <a:off x="7459161" y="2664718"/>
              <a:ext cx="546002" cy="2188011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90294DC7-3770-E6A1-2AE4-1210544285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8000" y="2879999"/>
              <a:ext cx="0" cy="19800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3624701C-8735-94F8-464B-003CC3A732B9}"/>
                    </a:ext>
                  </a:extLst>
                </p:cNvPr>
                <p:cNvSpPr txBox="1"/>
                <p:nvPr/>
              </p:nvSpPr>
              <p:spPr>
                <a:xfrm>
                  <a:off x="10656000" y="4608000"/>
                  <a:ext cx="1080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CE</m:t>
                            </m:r>
                          </m:sub>
                        </m:sSub>
                        <m:r>
                          <a:rPr kumimoji="1"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kumimoji="1"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3624701C-8735-94F8-464B-003CC3A732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6000" y="4608000"/>
                  <a:ext cx="1080000" cy="432000"/>
                </a:xfrm>
                <a:prstGeom prst="rect">
                  <a:avLst/>
                </a:prstGeom>
                <a:blipFill>
                  <a:blip r:embed="rId5"/>
                  <a:stretch>
                    <a:fillRect b="-267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C9F0CEB4-B3D4-58E7-488D-9B5CF9FA3449}"/>
                    </a:ext>
                  </a:extLst>
                </p:cNvPr>
                <p:cNvSpPr txBox="1"/>
                <p:nvPr/>
              </p:nvSpPr>
              <p:spPr>
                <a:xfrm>
                  <a:off x="6840000" y="1476000"/>
                  <a:ext cx="1224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sub>
                        </m:sSub>
                        <m:r>
                          <a:rPr kumimoji="1"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kumimoji="1"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kumimoji="1"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C9F0CEB4-B3D4-58E7-488D-9B5CF9FA34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000" y="1476000"/>
                  <a:ext cx="1224000" cy="432000"/>
                </a:xfrm>
                <a:prstGeom prst="rect">
                  <a:avLst/>
                </a:prstGeom>
                <a:blipFill>
                  <a:blip r:embed="rId6"/>
                  <a:stretch>
                    <a:fillRect b="-267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6F8DF5C4-4F28-840D-EF21-F5CF2779DAA7}"/>
                </a:ext>
              </a:extLst>
            </p:cNvPr>
            <p:cNvSpPr/>
            <p:nvPr/>
          </p:nvSpPr>
          <p:spPr>
            <a:xfrm>
              <a:off x="7851299" y="2849498"/>
              <a:ext cx="2199682" cy="501751"/>
            </a:xfrm>
            <a:custGeom>
              <a:avLst/>
              <a:gdLst>
                <a:gd name="connsiteX0" fmla="*/ 0 w 1341485"/>
                <a:gd name="connsiteY0" fmla="*/ 361379 h 361379"/>
                <a:gd name="connsiteX1" fmla="*/ 306625 w 1341485"/>
                <a:gd name="connsiteY1" fmla="*/ 71180 h 361379"/>
                <a:gd name="connsiteX2" fmla="*/ 1341485 w 1341485"/>
                <a:gd name="connsiteY2" fmla="*/ 0 h 36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1485" h="361379">
                  <a:moveTo>
                    <a:pt x="0" y="361379"/>
                  </a:moveTo>
                  <a:cubicBezTo>
                    <a:pt x="41522" y="246394"/>
                    <a:pt x="83044" y="131410"/>
                    <a:pt x="306625" y="71180"/>
                  </a:cubicBezTo>
                  <a:cubicBezTo>
                    <a:pt x="530206" y="10950"/>
                    <a:pt x="1168096" y="10038"/>
                    <a:pt x="1341485" y="0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012CB424-724E-BD0F-9995-A3D13C1D6A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6426" y="3351249"/>
              <a:ext cx="394873" cy="1513999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F84FA115-23FC-6CB6-4097-4D7CE875B76A}"/>
                </a:ext>
              </a:extLst>
            </p:cNvPr>
            <p:cNvSpPr/>
            <p:nvPr/>
          </p:nvSpPr>
          <p:spPr>
            <a:xfrm>
              <a:off x="7675700" y="3521438"/>
              <a:ext cx="2375282" cy="501751"/>
            </a:xfrm>
            <a:custGeom>
              <a:avLst/>
              <a:gdLst>
                <a:gd name="connsiteX0" fmla="*/ 0 w 1341485"/>
                <a:gd name="connsiteY0" fmla="*/ 361379 h 361379"/>
                <a:gd name="connsiteX1" fmla="*/ 306625 w 1341485"/>
                <a:gd name="connsiteY1" fmla="*/ 71180 h 361379"/>
                <a:gd name="connsiteX2" fmla="*/ 1341485 w 1341485"/>
                <a:gd name="connsiteY2" fmla="*/ 0 h 36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1485" h="361379">
                  <a:moveTo>
                    <a:pt x="0" y="361379"/>
                  </a:moveTo>
                  <a:cubicBezTo>
                    <a:pt x="41522" y="246394"/>
                    <a:pt x="83044" y="131410"/>
                    <a:pt x="306625" y="71180"/>
                  </a:cubicBezTo>
                  <a:cubicBezTo>
                    <a:pt x="530206" y="10950"/>
                    <a:pt x="1168096" y="10038"/>
                    <a:pt x="1341485" y="0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7BA464F5-2192-3360-4D16-8129895C5577}"/>
                </a:ext>
              </a:extLst>
            </p:cNvPr>
            <p:cNvSpPr/>
            <p:nvPr/>
          </p:nvSpPr>
          <p:spPr>
            <a:xfrm>
              <a:off x="7514163" y="4149862"/>
              <a:ext cx="2536815" cy="501751"/>
            </a:xfrm>
            <a:custGeom>
              <a:avLst/>
              <a:gdLst>
                <a:gd name="connsiteX0" fmla="*/ 0 w 1341485"/>
                <a:gd name="connsiteY0" fmla="*/ 361379 h 361379"/>
                <a:gd name="connsiteX1" fmla="*/ 306625 w 1341485"/>
                <a:gd name="connsiteY1" fmla="*/ 71180 h 361379"/>
                <a:gd name="connsiteX2" fmla="*/ 1341485 w 1341485"/>
                <a:gd name="connsiteY2" fmla="*/ 0 h 36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1485" h="361379">
                  <a:moveTo>
                    <a:pt x="0" y="361379"/>
                  </a:moveTo>
                  <a:cubicBezTo>
                    <a:pt x="41522" y="246394"/>
                    <a:pt x="83044" y="131410"/>
                    <a:pt x="306625" y="71180"/>
                  </a:cubicBezTo>
                  <a:cubicBezTo>
                    <a:pt x="530206" y="10950"/>
                    <a:pt x="1168096" y="10038"/>
                    <a:pt x="1341485" y="0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F59E50C1-DA5B-2AF7-08F6-15E06EF0A493}"/>
                </a:ext>
              </a:extLst>
            </p:cNvPr>
            <p:cNvSpPr/>
            <p:nvPr/>
          </p:nvSpPr>
          <p:spPr>
            <a:xfrm>
              <a:off x="7455973" y="4723206"/>
              <a:ext cx="2595003" cy="129534"/>
            </a:xfrm>
            <a:custGeom>
              <a:avLst/>
              <a:gdLst>
                <a:gd name="connsiteX0" fmla="*/ 0 w 1341485"/>
                <a:gd name="connsiteY0" fmla="*/ 361379 h 361379"/>
                <a:gd name="connsiteX1" fmla="*/ 306625 w 1341485"/>
                <a:gd name="connsiteY1" fmla="*/ 71180 h 361379"/>
                <a:gd name="connsiteX2" fmla="*/ 1341485 w 1341485"/>
                <a:gd name="connsiteY2" fmla="*/ 0 h 36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1485" h="361379">
                  <a:moveTo>
                    <a:pt x="0" y="361379"/>
                  </a:moveTo>
                  <a:cubicBezTo>
                    <a:pt x="41522" y="246394"/>
                    <a:pt x="83044" y="131410"/>
                    <a:pt x="306625" y="71180"/>
                  </a:cubicBezTo>
                  <a:cubicBezTo>
                    <a:pt x="530206" y="10950"/>
                    <a:pt x="1168096" y="10038"/>
                    <a:pt x="1341485" y="0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C43C2898-FA4E-2E4D-440E-CE9157197FBD}"/>
                    </a:ext>
                  </a:extLst>
                </p:cNvPr>
                <p:cNvSpPr txBox="1"/>
                <p:nvPr/>
              </p:nvSpPr>
              <p:spPr>
                <a:xfrm>
                  <a:off x="7056000" y="4752000"/>
                  <a:ext cx="576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𝑂</m:t>
                        </m:r>
                      </m:oMath>
                    </m:oMathPara>
                  </a14:m>
                  <a:endParaRPr kumimoji="1"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C43C2898-FA4E-2E4D-440E-CE9157197F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6000" y="4752000"/>
                  <a:ext cx="576000" cy="432000"/>
                </a:xfrm>
                <a:prstGeom prst="rect">
                  <a:avLst/>
                </a:prstGeom>
                <a:blipFill>
                  <a:blip r:embed="rId7"/>
                  <a:stretch>
                    <a:fillRect b="-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FF9B44AF-0FD1-6C74-B8A4-525C3045F9CB}"/>
                    </a:ext>
                  </a:extLst>
                </p:cNvPr>
                <p:cNvSpPr txBox="1"/>
                <p:nvPr/>
              </p:nvSpPr>
              <p:spPr>
                <a:xfrm>
                  <a:off x="9828000" y="2376000"/>
                  <a:ext cx="504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  <m:r>
                              <a:rPr kumimoji="1" lang="en-US" altLang="zh-CN" sz="24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FF9B44AF-0FD1-6C74-B8A4-525C3045F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8000" y="2376000"/>
                  <a:ext cx="504000" cy="432000"/>
                </a:xfrm>
                <a:prstGeom prst="rect">
                  <a:avLst/>
                </a:prstGeom>
                <a:blipFill>
                  <a:blip r:embed="rId8"/>
                  <a:stretch>
                    <a:fillRect l="-2410" r="-7229" b="-98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2C4541FB-8C9D-DA3D-4EF8-141A063F4CEF}"/>
                    </a:ext>
                  </a:extLst>
                </p:cNvPr>
                <p:cNvSpPr txBox="1"/>
                <p:nvPr/>
              </p:nvSpPr>
              <p:spPr>
                <a:xfrm>
                  <a:off x="9828000" y="3672000"/>
                  <a:ext cx="504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  <m:r>
                              <a:rPr kumimoji="1" lang="en-US" altLang="zh-CN" sz="24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2C4541FB-8C9D-DA3D-4EF8-141A063F4C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8000" y="3672000"/>
                  <a:ext cx="504000" cy="432000"/>
                </a:xfrm>
                <a:prstGeom prst="rect">
                  <a:avLst/>
                </a:prstGeom>
                <a:blipFill>
                  <a:blip r:embed="rId9"/>
                  <a:stretch>
                    <a:fillRect l="-2410" r="-7229" b="-112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E3578A8F-3C03-0697-7833-EF47DB8A43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6427" y="1926163"/>
              <a:ext cx="0" cy="29391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18EA3CA4-8630-AEA7-CBEE-6D5157F02C7C}"/>
                </a:ext>
              </a:extLst>
            </p:cNvPr>
            <p:cNvCxnSpPr>
              <a:cxnSpLocks/>
            </p:cNvCxnSpPr>
            <p:nvPr/>
          </p:nvCxnSpPr>
          <p:spPr>
            <a:xfrm>
              <a:off x="7456427" y="4852729"/>
              <a:ext cx="327585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B5E1792C-FBC6-0A4A-B5A2-9750FCB3A9B9}"/>
                </a:ext>
              </a:extLst>
            </p:cNvPr>
            <p:cNvCxnSpPr>
              <a:cxnSpLocks/>
            </p:cNvCxnSpPr>
            <p:nvPr/>
          </p:nvCxnSpPr>
          <p:spPr>
            <a:xfrm>
              <a:off x="7488000" y="3546000"/>
              <a:ext cx="144000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F3AFA802-085F-57C1-BEBD-9B5A90BA8D14}"/>
                </a:ext>
              </a:extLst>
            </p:cNvPr>
            <p:cNvCxnSpPr>
              <a:cxnSpLocks/>
            </p:cNvCxnSpPr>
            <p:nvPr/>
          </p:nvCxnSpPr>
          <p:spPr>
            <a:xfrm>
              <a:off x="6768000" y="4176000"/>
              <a:ext cx="216000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1BBD8D94-9C14-35F6-A652-42F3C9114A52}"/>
                </a:ext>
              </a:extLst>
            </p:cNvPr>
            <p:cNvSpPr/>
            <p:nvPr/>
          </p:nvSpPr>
          <p:spPr>
            <a:xfrm>
              <a:off x="8005163" y="2162967"/>
              <a:ext cx="2074913" cy="501751"/>
            </a:xfrm>
            <a:custGeom>
              <a:avLst/>
              <a:gdLst>
                <a:gd name="connsiteX0" fmla="*/ 0 w 1341485"/>
                <a:gd name="connsiteY0" fmla="*/ 361379 h 361379"/>
                <a:gd name="connsiteX1" fmla="*/ 306625 w 1341485"/>
                <a:gd name="connsiteY1" fmla="*/ 71180 h 361379"/>
                <a:gd name="connsiteX2" fmla="*/ 1341485 w 1341485"/>
                <a:gd name="connsiteY2" fmla="*/ 0 h 36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1485" h="361379">
                  <a:moveTo>
                    <a:pt x="0" y="361379"/>
                  </a:moveTo>
                  <a:cubicBezTo>
                    <a:pt x="41522" y="246394"/>
                    <a:pt x="83044" y="131410"/>
                    <a:pt x="306625" y="71180"/>
                  </a:cubicBezTo>
                  <a:cubicBezTo>
                    <a:pt x="530206" y="10950"/>
                    <a:pt x="1168096" y="10038"/>
                    <a:pt x="1341485" y="0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9A727815-12C9-853B-AD0C-C6207FB206E5}"/>
                </a:ext>
              </a:extLst>
            </p:cNvPr>
            <p:cNvCxnSpPr>
              <a:cxnSpLocks/>
            </p:cNvCxnSpPr>
            <p:nvPr/>
          </p:nvCxnSpPr>
          <p:spPr>
            <a:xfrm>
              <a:off x="6768000" y="2880000"/>
              <a:ext cx="216000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DA1A3E10-4043-1947-D366-F84CC961C0D8}"/>
                </a:ext>
              </a:extLst>
            </p:cNvPr>
            <p:cNvSpPr/>
            <p:nvPr/>
          </p:nvSpPr>
          <p:spPr>
            <a:xfrm>
              <a:off x="8892000" y="2844000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34BFD174-FC1E-9D9D-AB8B-4A70AA9B24DB}"/>
                </a:ext>
              </a:extLst>
            </p:cNvPr>
            <p:cNvSpPr/>
            <p:nvPr/>
          </p:nvSpPr>
          <p:spPr>
            <a:xfrm>
              <a:off x="8892000" y="3510000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234A8038-20E9-F419-F6B8-269D59AB28B7}"/>
                </a:ext>
              </a:extLst>
            </p:cNvPr>
            <p:cNvSpPr/>
            <p:nvPr/>
          </p:nvSpPr>
          <p:spPr>
            <a:xfrm>
              <a:off x="8892000" y="4140000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13229F81-BC21-F5CB-DC33-830AC25D4F6C}"/>
                </a:ext>
              </a:extLst>
            </p:cNvPr>
            <p:cNvCxnSpPr>
              <a:cxnSpLocks/>
            </p:cNvCxnSpPr>
            <p:nvPr/>
          </p:nvCxnSpPr>
          <p:spPr>
            <a:xfrm>
              <a:off x="7272000" y="2880000"/>
              <a:ext cx="0" cy="129600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D1481951-41DD-8C4C-BBCD-A90ECDFC26C9}"/>
                    </a:ext>
                  </a:extLst>
                </p:cNvPr>
                <p:cNvSpPr txBox="1"/>
                <p:nvPr/>
              </p:nvSpPr>
              <p:spPr>
                <a:xfrm>
                  <a:off x="8892000" y="3060000"/>
                  <a:ext cx="432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𝑄</m:t>
                        </m:r>
                      </m:oMath>
                    </m:oMathPara>
                  </a14:m>
                  <a:endParaRPr kumimoji="1" lang="en-US" altLang="zh-CN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D1481951-41DD-8C4C-BBCD-A90ECDFC26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2000" y="3060000"/>
                  <a:ext cx="432000" cy="432000"/>
                </a:xfrm>
                <a:prstGeom prst="rect">
                  <a:avLst/>
                </a:prstGeom>
                <a:blipFill>
                  <a:blip r:embed="rId10"/>
                  <a:stretch>
                    <a:fillRect l="-5634" r="-4225" b="-211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5825A3F1-79F8-3A99-4038-8BE0CF442604}"/>
                    </a:ext>
                  </a:extLst>
                </p:cNvPr>
                <p:cNvSpPr txBox="1"/>
                <p:nvPr/>
              </p:nvSpPr>
              <p:spPr>
                <a:xfrm>
                  <a:off x="6660000" y="3312000"/>
                  <a:ext cx="60914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kumimoji="1" lang="en-US" altLang="zh-CN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5825A3F1-79F8-3A99-4038-8BE0CF442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0000" y="3312000"/>
                  <a:ext cx="609147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3030" b="-3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FC689563-F779-8D7D-567E-205C18EAA490}"/>
                    </a:ext>
                  </a:extLst>
                </p:cNvPr>
                <p:cNvSpPr txBox="1"/>
                <p:nvPr/>
              </p:nvSpPr>
              <p:spPr>
                <a:xfrm>
                  <a:off x="8352000" y="4860000"/>
                  <a:ext cx="1152000" cy="468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CEQ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FC689563-F779-8D7D-567E-205C18EA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2000" y="4860000"/>
                  <a:ext cx="1152000" cy="468000"/>
                </a:xfrm>
                <a:prstGeom prst="rect">
                  <a:avLst/>
                </a:prstGeom>
                <a:blipFill>
                  <a:blip r:embed="rId12"/>
                  <a:stretch>
                    <a:fillRect b="-1558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5F71A429-7AF1-B0BC-3822-35A90E4FE4B6}"/>
                    </a:ext>
                  </a:extLst>
                </p:cNvPr>
                <p:cNvSpPr txBox="1"/>
                <p:nvPr/>
              </p:nvSpPr>
              <p:spPr>
                <a:xfrm>
                  <a:off x="9576000" y="2988000"/>
                  <a:ext cx="2160000" cy="468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kumimoji="1" lang="en-US" altLang="zh-CN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sub>
                        </m:sSub>
                        <m:r>
                          <a:rPr kumimoji="1"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  <m:r>
                              <a:rPr kumimoji="1" lang="en-US" altLang="zh-CN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  <m:r>
                              <a:rPr kumimoji="1" lang="en-US" altLang="zh-CN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5F71A429-7AF1-B0BC-3822-35A90E4FE4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6000" y="2988000"/>
                  <a:ext cx="2160000" cy="468000"/>
                </a:xfrm>
                <a:prstGeom prst="rect">
                  <a:avLst/>
                </a:prstGeom>
                <a:blipFill>
                  <a:blip r:embed="rId13"/>
                  <a:stretch>
                    <a:fillRect b="-25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0257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24A8A429-A57A-A971-5B68-36C274978AD5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内容提纲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45B4BAD-F1AF-DA8F-D325-2AEA13223897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4CADB5B-DD68-FB6B-CE4A-4D568A53302E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7" name="箭头: 五边形 6">
                <a:extLst>
                  <a:ext uri="{FF2B5EF4-FFF2-40B4-BE49-F238E27FC236}">
                    <a16:creationId xmlns:a16="http://schemas.microsoft.com/office/drawing/2014/main" id="{D9CA2CB5-31A5-2271-2D0D-B793AF350D1F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箭头: V 形 7">
                <a:extLst>
                  <a:ext uri="{FF2B5EF4-FFF2-40B4-BE49-F238E27FC236}">
                    <a16:creationId xmlns:a16="http://schemas.microsoft.com/office/drawing/2014/main" id="{015BBDD1-4572-5612-26B6-27B8BA888977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灯片编号占位符 3">
              <a:extLst>
                <a:ext uri="{FF2B5EF4-FFF2-40B4-BE49-F238E27FC236}">
                  <a16:creationId xmlns:a16="http://schemas.microsoft.com/office/drawing/2014/main" id="{98A25324-8856-1585-AC55-264ACE01D509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2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150FB66A-3771-66BC-722B-E3FF571B488E}"/>
              </a:ext>
            </a:extLst>
          </p:cNvPr>
          <p:cNvSpPr txBox="1"/>
          <p:nvPr/>
        </p:nvSpPr>
        <p:spPr>
          <a:xfrm>
            <a:off x="1296000" y="1296000"/>
            <a:ext cx="7260819" cy="1519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三极管的定义和分类回顾</a:t>
            </a:r>
            <a:endParaRPr lang="en-US" altLang="zh-CN" sz="3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双极结型三极管</a:t>
            </a:r>
            <a:endParaRPr lang="en-US" altLang="zh-CN" sz="3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7439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4591A-1F76-B629-734A-A68DFC1F1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64ECB6-542B-6AA6-F730-1EA4919D3E41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双极结型三极管 </a:t>
            </a:r>
            <a:r>
              <a:rPr lang="en-US" altLang="zh-CN" sz="3000" dirty="0"/>
              <a:t>—— </a:t>
            </a:r>
            <a:r>
              <a:rPr lang="zh-CN" altLang="en-US" sz="3000" dirty="0">
                <a:solidFill>
                  <a:srgbClr val="FFFF00"/>
                </a:solidFill>
              </a:rPr>
              <a:t>主要参数</a:t>
            </a:r>
            <a:endParaRPr lang="en-US" altLang="zh-CN" sz="30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6F5457C-DE7D-5AB1-BAA4-6C229AD11C8A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64EEB25-4719-C2D9-4035-5199288DE740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6" name="箭头: 五边形 5">
                <a:extLst>
                  <a:ext uri="{FF2B5EF4-FFF2-40B4-BE49-F238E27FC236}">
                    <a16:creationId xmlns:a16="http://schemas.microsoft.com/office/drawing/2014/main" id="{31057A37-C392-F576-DAC0-26BE827C40A7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箭头: V 形 6">
                <a:extLst>
                  <a:ext uri="{FF2B5EF4-FFF2-40B4-BE49-F238E27FC236}">
                    <a16:creationId xmlns:a16="http://schemas.microsoft.com/office/drawing/2014/main" id="{135F03BD-F636-A10C-EBBC-BA331CEF33A9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灯片编号占位符 3">
              <a:extLst>
                <a:ext uri="{FF2B5EF4-FFF2-40B4-BE49-F238E27FC236}">
                  <a16:creationId xmlns:a16="http://schemas.microsoft.com/office/drawing/2014/main" id="{F7541B99-0242-2FE3-AEF2-C7B08CA3ED9F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20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4ABB5C3-AB22-BFCC-C268-64498EDFCB7E}"/>
                  </a:ext>
                </a:extLst>
              </p:cNvPr>
              <p:cNvSpPr txBox="1"/>
              <p:nvPr/>
            </p:nvSpPr>
            <p:spPr>
              <a:xfrm>
                <a:off x="360002" y="827142"/>
                <a:ext cx="6309152" cy="22131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kumimoji="1" lang="en-US" altLang="zh-CN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BJT </a:t>
                </a: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的主要参数之</a:t>
                </a:r>
                <a:r>
                  <a:rPr kumimoji="1" lang="zh-CN" altLang="en-US" sz="2800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极间反向电流</a:t>
                </a:r>
                <a:endParaRPr kumimoji="1" lang="en-US" altLang="zh-CN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集电极 </a:t>
                </a:r>
                <a:r>
                  <a:rPr kumimoji="1" lang="en-US" altLang="zh-CN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– </a:t>
                </a: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基极反向饱和电流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CBO</m:t>
                        </m:r>
                      </m:sub>
                    </m:sSub>
                  </m:oMath>
                </a14:m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kumimoji="1" lang="en-US" altLang="zh-CN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ea typeface="微软雅黑" panose="020B0503020204020204" pitchFamily="34" charset="-122"/>
                  </a:rPr>
                  <a:t>发射极开路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ea typeface="微软雅黑" panose="020B0503020204020204" pitchFamily="34" charset="-122"/>
                  </a:rPr>
                  <a:t>微安（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zh-CN" altLang="en-US" sz="24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μ</m:t>
                    </m:r>
                    <m:r>
                      <m:rPr>
                        <m:sty m:val="p"/>
                      </m:rPr>
                      <a:rPr kumimoji="1" lang="en-US" altLang="zh-CN" sz="24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A</m:t>
                    </m:r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）级别，受温度影响较大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4ABB5C3-AB22-BFCC-C268-64498EDFC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2" y="827142"/>
                <a:ext cx="6309152" cy="2213170"/>
              </a:xfrm>
              <a:prstGeom prst="rect">
                <a:avLst/>
              </a:prstGeom>
              <a:blipFill>
                <a:blip r:embed="rId2"/>
                <a:stretch>
                  <a:fillRect l="-1932" t="-1102" b="-52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2E73F58-9750-1D22-41BD-E533420F48C4}"/>
                  </a:ext>
                </a:extLst>
              </p:cNvPr>
              <p:cNvSpPr txBox="1"/>
              <p:nvPr/>
            </p:nvSpPr>
            <p:spPr>
              <a:xfrm>
                <a:off x="360001" y="3240000"/>
                <a:ext cx="6450600" cy="21322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集电极 </a:t>
                </a:r>
                <a:r>
                  <a:rPr kumimoji="1" lang="en-US" altLang="zh-CN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– </a:t>
                </a: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发射极反向饱和电流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kumimoji="1" lang="en-US" altLang="zh-C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kumimoji="1" lang="en-US" altLang="zh-C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O</m:t>
                        </m:r>
                      </m:sub>
                    </m:sSub>
                  </m:oMath>
                </a14:m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kumimoji="1" lang="en-US" altLang="zh-CN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基极开路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也称为穿透电流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值越小性能越好，温度稳定性越高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2E73F58-9750-1D22-41BD-E533420F4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1" y="3240000"/>
                <a:ext cx="6450600" cy="2132250"/>
              </a:xfrm>
              <a:prstGeom prst="rect">
                <a:avLst/>
              </a:prstGeom>
              <a:blipFill>
                <a:blip r:embed="rId3"/>
                <a:stretch>
                  <a:fillRect l="-1701" t="-857" r="-1418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7AB15B78-3207-3CF9-3C2E-09D8E02D7EB4}"/>
              </a:ext>
            </a:extLst>
          </p:cNvPr>
          <p:cNvGrpSpPr/>
          <p:nvPr/>
        </p:nvGrpSpPr>
        <p:grpSpPr>
          <a:xfrm>
            <a:off x="7775999" y="792000"/>
            <a:ext cx="2952001" cy="2304000"/>
            <a:chOff x="7775999" y="792000"/>
            <a:chExt cx="2952001" cy="2304000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08DF005-F2CF-2584-0B36-FAF6E65AE7D9}"/>
                </a:ext>
              </a:extLst>
            </p:cNvPr>
            <p:cNvSpPr txBox="1"/>
            <p:nvPr/>
          </p:nvSpPr>
          <p:spPr>
            <a:xfrm>
              <a:off x="7775999" y="1116000"/>
              <a:ext cx="360000" cy="936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发射极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698C0B0-0975-9FFA-D148-E9DC6A2FB87E}"/>
                </a:ext>
              </a:extLst>
            </p:cNvPr>
            <p:cNvSpPr txBox="1"/>
            <p:nvPr/>
          </p:nvSpPr>
          <p:spPr>
            <a:xfrm>
              <a:off x="10368000" y="1116000"/>
              <a:ext cx="360000" cy="936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集电极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7E6D91C-931E-B850-0729-A0DDB379CCA5}"/>
                </a:ext>
              </a:extLst>
            </p:cNvPr>
            <p:cNvSpPr txBox="1"/>
            <p:nvPr/>
          </p:nvSpPr>
          <p:spPr>
            <a:xfrm>
              <a:off x="8352000" y="2232000"/>
              <a:ext cx="792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基极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BEFD5B3-F13C-9EBC-6240-9CFE84E24A07}"/>
                </a:ext>
              </a:extLst>
            </p:cNvPr>
            <p:cNvSpPr/>
            <p:nvPr/>
          </p:nvSpPr>
          <p:spPr>
            <a:xfrm>
              <a:off x="8892000" y="1800000"/>
              <a:ext cx="468000" cy="216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A73C83D-1109-6374-2104-A027D5C8729A}"/>
                </a:ext>
              </a:extLst>
            </p:cNvPr>
            <p:cNvSpPr/>
            <p:nvPr/>
          </p:nvSpPr>
          <p:spPr>
            <a:xfrm>
              <a:off x="9144000" y="1332000"/>
              <a:ext cx="216000" cy="576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D6CAB28-4F57-116C-3129-01D01FD34E57}"/>
                </a:ext>
              </a:extLst>
            </p:cNvPr>
            <p:cNvSpPr/>
            <p:nvPr/>
          </p:nvSpPr>
          <p:spPr>
            <a:xfrm>
              <a:off x="8136000" y="1260000"/>
              <a:ext cx="97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A5707F0-38D2-41A5-35A1-065D75F5A5B8}"/>
                </a:ext>
              </a:extLst>
            </p:cNvPr>
            <p:cNvSpPr/>
            <p:nvPr/>
          </p:nvSpPr>
          <p:spPr>
            <a:xfrm>
              <a:off x="9396000" y="1260000"/>
              <a:ext cx="97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480626E8-C335-C3AD-538E-D4FEF1E6331B}"/>
                </a:ext>
              </a:extLst>
            </p:cNvPr>
            <p:cNvSpPr/>
            <p:nvPr/>
          </p:nvSpPr>
          <p:spPr>
            <a:xfrm>
              <a:off x="9072000" y="792000"/>
              <a:ext cx="72000" cy="5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879F738-18CD-AAEC-BF53-9F561B922CEA}"/>
                </a:ext>
              </a:extLst>
            </p:cNvPr>
            <p:cNvSpPr/>
            <p:nvPr/>
          </p:nvSpPr>
          <p:spPr>
            <a:xfrm>
              <a:off x="9360000" y="792000"/>
              <a:ext cx="72000" cy="5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6985279-A20A-03C8-DCD9-B573DC94B65C}"/>
                </a:ext>
              </a:extLst>
            </p:cNvPr>
            <p:cNvSpPr/>
            <p:nvPr/>
          </p:nvSpPr>
          <p:spPr>
            <a:xfrm>
              <a:off x="9108000" y="792000"/>
              <a:ext cx="288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42B8DD0-93BB-6D0E-E53B-B5482B94E9F5}"/>
                </a:ext>
              </a:extLst>
            </p:cNvPr>
            <p:cNvSpPr/>
            <p:nvPr/>
          </p:nvSpPr>
          <p:spPr>
            <a:xfrm>
              <a:off x="8136000" y="1872000"/>
              <a:ext cx="684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BE3EBED-C9B3-A6C8-0564-C69FB48979D0}"/>
                </a:ext>
              </a:extLst>
            </p:cNvPr>
            <p:cNvSpPr/>
            <p:nvPr/>
          </p:nvSpPr>
          <p:spPr>
            <a:xfrm>
              <a:off x="9468000" y="1872000"/>
              <a:ext cx="900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6D9BA7A-B05D-98A6-A11B-8EC38B2A31C9}"/>
                </a:ext>
              </a:extLst>
            </p:cNvPr>
            <p:cNvSpPr/>
            <p:nvPr/>
          </p:nvSpPr>
          <p:spPr>
            <a:xfrm>
              <a:off x="8784000" y="1872000"/>
              <a:ext cx="72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431F706-EB54-6B75-A955-9F4F48B54A88}"/>
                </a:ext>
              </a:extLst>
            </p:cNvPr>
            <p:cNvSpPr/>
            <p:nvPr/>
          </p:nvSpPr>
          <p:spPr>
            <a:xfrm>
              <a:off x="8784000" y="2016000"/>
              <a:ext cx="324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8E05E43-926A-F4EB-F717-8D08CFF07E5C}"/>
                </a:ext>
              </a:extLst>
            </p:cNvPr>
            <p:cNvSpPr/>
            <p:nvPr/>
          </p:nvSpPr>
          <p:spPr>
            <a:xfrm>
              <a:off x="9432000" y="1872000"/>
              <a:ext cx="72000" cy="72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2693A283-68CE-97D2-25F3-EEE6ACA6DE8B}"/>
                </a:ext>
              </a:extLst>
            </p:cNvPr>
            <p:cNvSpPr/>
            <p:nvPr/>
          </p:nvSpPr>
          <p:spPr>
            <a:xfrm>
              <a:off x="9072000" y="2016000"/>
              <a:ext cx="72000" cy="57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箭头: 右 42">
              <a:extLst>
                <a:ext uri="{FF2B5EF4-FFF2-40B4-BE49-F238E27FC236}">
                  <a16:creationId xmlns:a16="http://schemas.microsoft.com/office/drawing/2014/main" id="{DD69A8A9-7D00-9E34-BA72-BE35C0AC4D9C}"/>
                </a:ext>
              </a:extLst>
            </p:cNvPr>
            <p:cNvSpPr/>
            <p:nvPr/>
          </p:nvSpPr>
          <p:spPr>
            <a:xfrm flipH="1">
              <a:off x="9540000" y="1728000"/>
              <a:ext cx="756000" cy="72000"/>
            </a:xfrm>
            <a:prstGeom prst="rightArrow">
              <a:avLst>
                <a:gd name="adj1" fmla="val 52033"/>
                <a:gd name="adj2" fmla="val 12579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25AD48BC-2F45-D1A5-AA50-C1D0DB459BBB}"/>
                    </a:ext>
                  </a:extLst>
                </p:cNvPr>
                <p:cNvSpPr txBox="1"/>
                <p:nvPr/>
              </p:nvSpPr>
              <p:spPr>
                <a:xfrm>
                  <a:off x="9576000" y="1368000"/>
                  <a:ext cx="720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BO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25AD48BC-2F45-D1A5-AA50-C1D0DB459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6000" y="1368000"/>
                  <a:ext cx="720000" cy="432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箭头: 右 44">
              <a:extLst>
                <a:ext uri="{FF2B5EF4-FFF2-40B4-BE49-F238E27FC236}">
                  <a16:creationId xmlns:a16="http://schemas.microsoft.com/office/drawing/2014/main" id="{3732846F-9A4D-9918-69C1-2AEDA0DDB205}"/>
                </a:ext>
              </a:extLst>
            </p:cNvPr>
            <p:cNvSpPr/>
            <p:nvPr/>
          </p:nvSpPr>
          <p:spPr>
            <a:xfrm rot="16200000">
              <a:off x="9108000" y="2304000"/>
              <a:ext cx="468000" cy="72000"/>
            </a:xfrm>
            <a:prstGeom prst="rightArrow">
              <a:avLst>
                <a:gd name="adj1" fmla="val 52033"/>
                <a:gd name="adj2" fmla="val 12579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550A462-874D-CB65-8FA0-375CB25B8DD3}"/>
                </a:ext>
              </a:extLst>
            </p:cNvPr>
            <p:cNvSpPr txBox="1"/>
            <p:nvPr/>
          </p:nvSpPr>
          <p:spPr>
            <a:xfrm>
              <a:off x="8352000" y="2700000"/>
              <a:ext cx="1800000" cy="396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仅集电结反偏</a:t>
              </a:r>
              <a:endPara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B5D0048F-A35E-3493-1445-15C79797CA59}"/>
              </a:ext>
            </a:extLst>
          </p:cNvPr>
          <p:cNvGrpSpPr/>
          <p:nvPr/>
        </p:nvGrpSpPr>
        <p:grpSpPr>
          <a:xfrm>
            <a:off x="7416000" y="3492000"/>
            <a:ext cx="3816001" cy="3132000"/>
            <a:chOff x="7416000" y="3492000"/>
            <a:chExt cx="3816001" cy="3132000"/>
          </a:xfrm>
        </p:grpSpPr>
        <p:pic>
          <p:nvPicPr>
            <p:cNvPr id="145" name="图片 144">
              <a:extLst>
                <a:ext uri="{FF2B5EF4-FFF2-40B4-BE49-F238E27FC236}">
                  <a16:creationId xmlns:a16="http://schemas.microsoft.com/office/drawing/2014/main" id="{22A7CB0D-2C63-7514-079E-162F40AD4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16000" y="3492000"/>
              <a:ext cx="1548000" cy="1006709"/>
            </a:xfrm>
            <a:prstGeom prst="rect">
              <a:avLst/>
            </a:prstGeom>
          </p:spPr>
        </p:pic>
        <p:sp>
          <p:nvSpPr>
            <p:cNvPr id="146" name="对话气泡: 矩形 145">
              <a:extLst>
                <a:ext uri="{FF2B5EF4-FFF2-40B4-BE49-F238E27FC236}">
                  <a16:creationId xmlns:a16="http://schemas.microsoft.com/office/drawing/2014/main" id="{58E5ABE5-0013-D41A-F644-489236DA57CE}"/>
                </a:ext>
              </a:extLst>
            </p:cNvPr>
            <p:cNvSpPr>
              <a:spLocks/>
            </p:cNvSpPr>
            <p:nvPr/>
          </p:nvSpPr>
          <p:spPr>
            <a:xfrm>
              <a:off x="7416000" y="3492000"/>
              <a:ext cx="1548000" cy="1008000"/>
            </a:xfrm>
            <a:prstGeom prst="wedgeRectCallout">
              <a:avLst>
                <a:gd name="adj1" fmla="val 102266"/>
                <a:gd name="adj2" fmla="val 83009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4524CA79-A486-22DB-1A69-0A543BD2D0F9}"/>
                </a:ext>
              </a:extLst>
            </p:cNvPr>
            <p:cNvSpPr txBox="1"/>
            <p:nvPr/>
          </p:nvSpPr>
          <p:spPr>
            <a:xfrm>
              <a:off x="8280000" y="4644000"/>
              <a:ext cx="360000" cy="936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发射极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8AD97FCE-023F-9303-0507-C850AA5A98C0}"/>
                </a:ext>
              </a:extLst>
            </p:cNvPr>
            <p:cNvSpPr txBox="1"/>
            <p:nvPr/>
          </p:nvSpPr>
          <p:spPr>
            <a:xfrm>
              <a:off x="10872001" y="4644000"/>
              <a:ext cx="360000" cy="936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集电极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67E46DED-EFD4-3D9D-91A0-F9037665B9EE}"/>
                </a:ext>
              </a:extLst>
            </p:cNvPr>
            <p:cNvSpPr txBox="1"/>
            <p:nvPr/>
          </p:nvSpPr>
          <p:spPr>
            <a:xfrm>
              <a:off x="8856001" y="5760000"/>
              <a:ext cx="792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基极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443ED624-3979-1B01-F3E2-F09913D98A36}"/>
                </a:ext>
              </a:extLst>
            </p:cNvPr>
            <p:cNvSpPr/>
            <p:nvPr/>
          </p:nvSpPr>
          <p:spPr>
            <a:xfrm>
              <a:off x="9468000" y="5328000"/>
              <a:ext cx="468000" cy="216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C32AD86F-1B7D-163A-73E5-80FE02DE2C2A}"/>
                </a:ext>
              </a:extLst>
            </p:cNvPr>
            <p:cNvSpPr/>
            <p:nvPr/>
          </p:nvSpPr>
          <p:spPr>
            <a:xfrm>
              <a:off x="9720000" y="4896000"/>
              <a:ext cx="216000" cy="540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ABA751D2-DCEE-7D20-986D-4ED38CA74E4D}"/>
                </a:ext>
              </a:extLst>
            </p:cNvPr>
            <p:cNvSpPr/>
            <p:nvPr/>
          </p:nvSpPr>
          <p:spPr>
            <a:xfrm>
              <a:off x="8640001" y="4788000"/>
              <a:ext cx="97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F819D282-59A9-DE46-3B8C-0BDB3B3EF292}"/>
                </a:ext>
              </a:extLst>
            </p:cNvPr>
            <p:cNvSpPr/>
            <p:nvPr/>
          </p:nvSpPr>
          <p:spPr>
            <a:xfrm>
              <a:off x="9900000" y="4788000"/>
              <a:ext cx="97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EB452181-252D-56C0-A598-4C972EF23A3E}"/>
                </a:ext>
              </a:extLst>
            </p:cNvPr>
            <p:cNvSpPr/>
            <p:nvPr/>
          </p:nvSpPr>
          <p:spPr>
            <a:xfrm>
              <a:off x="9576001" y="4320000"/>
              <a:ext cx="72000" cy="5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CF54E242-78E5-0566-1A77-C6D7681F8CFF}"/>
                </a:ext>
              </a:extLst>
            </p:cNvPr>
            <p:cNvSpPr/>
            <p:nvPr/>
          </p:nvSpPr>
          <p:spPr>
            <a:xfrm>
              <a:off x="9864001" y="4320000"/>
              <a:ext cx="72000" cy="5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82E775BB-54C1-DEF8-CC61-13127D4C05E7}"/>
                </a:ext>
              </a:extLst>
            </p:cNvPr>
            <p:cNvSpPr/>
            <p:nvPr/>
          </p:nvSpPr>
          <p:spPr>
            <a:xfrm>
              <a:off x="9612000" y="4320000"/>
              <a:ext cx="288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1A737098-7E72-F6C1-56CD-2B832FFBB340}"/>
                </a:ext>
              </a:extLst>
            </p:cNvPr>
            <p:cNvSpPr/>
            <p:nvPr/>
          </p:nvSpPr>
          <p:spPr>
            <a:xfrm>
              <a:off x="8640001" y="5400000"/>
              <a:ext cx="720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3E439A12-A261-9CF3-1561-7FBC89E57A43}"/>
                </a:ext>
              </a:extLst>
            </p:cNvPr>
            <p:cNvSpPr/>
            <p:nvPr/>
          </p:nvSpPr>
          <p:spPr>
            <a:xfrm>
              <a:off x="9972001" y="5400000"/>
              <a:ext cx="900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E414450E-6293-0ED6-5B3D-8EA49FC3962B}"/>
                </a:ext>
              </a:extLst>
            </p:cNvPr>
            <p:cNvSpPr/>
            <p:nvPr/>
          </p:nvSpPr>
          <p:spPr>
            <a:xfrm>
              <a:off x="9288001" y="5400000"/>
              <a:ext cx="72000" cy="21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AD8D26A9-59BA-0F26-CE44-12ABA744E477}"/>
                </a:ext>
              </a:extLst>
            </p:cNvPr>
            <p:cNvSpPr/>
            <p:nvPr/>
          </p:nvSpPr>
          <p:spPr>
            <a:xfrm>
              <a:off x="9288001" y="5544000"/>
              <a:ext cx="360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2ADCE924-9121-B904-94FA-A60FB6B5EE55}"/>
                </a:ext>
              </a:extLst>
            </p:cNvPr>
            <p:cNvSpPr/>
            <p:nvPr/>
          </p:nvSpPr>
          <p:spPr>
            <a:xfrm>
              <a:off x="9936001" y="5400000"/>
              <a:ext cx="72000" cy="72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4562CC72-3B0D-1CE8-EF8F-A1E72449F929}"/>
                </a:ext>
              </a:extLst>
            </p:cNvPr>
            <p:cNvSpPr/>
            <p:nvPr/>
          </p:nvSpPr>
          <p:spPr>
            <a:xfrm>
              <a:off x="9576001" y="5544000"/>
              <a:ext cx="72000" cy="57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8F2BB47D-CB14-F577-742B-DC11512FFBB1}"/>
                </a:ext>
              </a:extLst>
            </p:cNvPr>
            <p:cNvSpPr txBox="1"/>
            <p:nvPr/>
          </p:nvSpPr>
          <p:spPr>
            <a:xfrm>
              <a:off x="8856001" y="6228000"/>
              <a:ext cx="1800000" cy="396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基极无连接</a:t>
              </a:r>
              <a:endPara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5" name="直接箭头连接符 164">
              <a:extLst>
                <a:ext uri="{FF2B5EF4-FFF2-40B4-BE49-F238E27FC236}">
                  <a16:creationId xmlns:a16="http://schemas.microsoft.com/office/drawing/2014/main" id="{7B1DB935-900D-8ACE-0053-5C8729033C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72000" y="5112000"/>
              <a:ext cx="792000" cy="0"/>
            </a:xfrm>
            <a:prstGeom prst="straightConnector1">
              <a:avLst/>
            </a:prstGeom>
            <a:ln w="12700">
              <a:solidFill>
                <a:schemeClr val="accent6">
                  <a:lumMod val="40000"/>
                  <a:lumOff val="6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BC738E65-1889-402F-3DD6-99A996BA4AC2}"/>
                </a:ext>
              </a:extLst>
            </p:cNvPr>
            <p:cNvCxnSpPr>
              <a:cxnSpLocks/>
            </p:cNvCxnSpPr>
            <p:nvPr/>
          </p:nvCxnSpPr>
          <p:spPr>
            <a:xfrm>
              <a:off x="9972000" y="4878000"/>
              <a:ext cx="0" cy="234000"/>
            </a:xfrm>
            <a:prstGeom prst="line">
              <a:avLst/>
            </a:prstGeom>
            <a:ln w="127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F4525F86-5EAF-6089-C9C7-2CBAB6AA65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4000" y="4878000"/>
              <a:ext cx="288000" cy="0"/>
            </a:xfrm>
            <a:prstGeom prst="line">
              <a:avLst/>
            </a:prstGeom>
            <a:ln w="127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B3ADA9E9-B3DF-9F91-4C72-08AE2236ECC9}"/>
                </a:ext>
              </a:extLst>
            </p:cNvPr>
            <p:cNvCxnSpPr>
              <a:cxnSpLocks/>
            </p:cNvCxnSpPr>
            <p:nvPr/>
          </p:nvCxnSpPr>
          <p:spPr>
            <a:xfrm>
              <a:off x="9684000" y="4878000"/>
              <a:ext cx="0" cy="234000"/>
            </a:xfrm>
            <a:prstGeom prst="line">
              <a:avLst/>
            </a:prstGeom>
            <a:ln w="127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箭头连接符 168">
              <a:extLst>
                <a:ext uri="{FF2B5EF4-FFF2-40B4-BE49-F238E27FC236}">
                  <a16:creationId xmlns:a16="http://schemas.microsoft.com/office/drawing/2014/main" id="{A1A65FA7-F561-4D55-7C37-DCFFD0C048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4000" y="5112000"/>
              <a:ext cx="360000" cy="0"/>
            </a:xfrm>
            <a:prstGeom prst="straightConnector1">
              <a:avLst/>
            </a:prstGeom>
            <a:ln w="12700"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5292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EED7393-5359-A613-DAB1-14A4D9A65485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D04460B-246D-9CE9-D6B1-E519753EB3DD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7" name="箭头: 五边形 6">
                <a:extLst>
                  <a:ext uri="{FF2B5EF4-FFF2-40B4-BE49-F238E27FC236}">
                    <a16:creationId xmlns:a16="http://schemas.microsoft.com/office/drawing/2014/main" id="{CB30CBB6-71EB-3607-C2E5-72B31417D126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箭头: V 形 7">
                <a:extLst>
                  <a:ext uri="{FF2B5EF4-FFF2-40B4-BE49-F238E27FC236}">
                    <a16:creationId xmlns:a16="http://schemas.microsoft.com/office/drawing/2014/main" id="{23475F58-26C7-D07E-C93A-528BE2600A60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灯片编号占位符 3">
              <a:extLst>
                <a:ext uri="{FF2B5EF4-FFF2-40B4-BE49-F238E27FC236}">
                  <a16:creationId xmlns:a16="http://schemas.microsoft.com/office/drawing/2014/main" id="{39340439-E2D0-6A1C-379C-9B51B17C89CA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21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49" name="标题 1">
            <a:extLst>
              <a:ext uri="{FF2B5EF4-FFF2-40B4-BE49-F238E27FC236}">
                <a16:creationId xmlns:a16="http://schemas.microsoft.com/office/drawing/2014/main" id="{0B2D7415-6698-64B2-99C6-FC4D4038967D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双极结型三极管 </a:t>
            </a:r>
            <a:r>
              <a:rPr lang="en-US" altLang="zh-CN" sz="3000" dirty="0"/>
              <a:t>—— </a:t>
            </a:r>
            <a:r>
              <a:rPr lang="zh-CN" altLang="en-US" sz="3000" dirty="0">
                <a:solidFill>
                  <a:srgbClr val="FFFF00"/>
                </a:solidFill>
              </a:rPr>
              <a:t>主要参数</a:t>
            </a:r>
            <a:endParaRPr lang="en-US" altLang="zh-CN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9B8544D9-BD0D-F773-DA6B-76B8CC601F7A}"/>
                  </a:ext>
                </a:extLst>
              </p:cNvPr>
              <p:cNvSpPr txBox="1"/>
              <p:nvPr/>
            </p:nvSpPr>
            <p:spPr>
              <a:xfrm>
                <a:off x="360002" y="827142"/>
                <a:ext cx="5759998" cy="58573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kumimoji="1" lang="en-US" altLang="zh-CN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BJT </a:t>
                </a: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的主要参数之</a:t>
                </a:r>
                <a:r>
                  <a:rPr kumimoji="1" lang="zh-CN" altLang="en-US" sz="2800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极限参数</a:t>
                </a:r>
                <a:endParaRPr kumimoji="1" lang="en-US" altLang="zh-CN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集电极最大允许电流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CM</m:t>
                        </m:r>
                      </m:sub>
                    </m:sSub>
                  </m:oMath>
                </a14:m>
                <a:endParaRPr kumimoji="1" lang="en-US" altLang="zh-CN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上升，</a:t>
                </a:r>
                <a14:m>
                  <m:oMath xmlns:m="http://schemas.openxmlformats.org/officeDocument/2006/math">
                    <m:r>
                      <a:rPr kumimoji="1" lang="el-GR" altLang="zh-CN" sz="24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会下降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集电极最大允许耗散功率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CM</m:t>
                        </m:r>
                      </m:sub>
                    </m:sSub>
                  </m:oMath>
                </a14:m>
                <a:endParaRPr kumimoji="1" lang="en-US" altLang="zh-CN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反向击穿电压</a:t>
                </a:r>
                <a:endParaRPr kumimoji="1" lang="en-US" altLang="zh-CN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400" b="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400" b="0" i="0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BR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CEO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：基极开路时，集电极和发射极之间的击穿电压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400" i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400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BR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O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：发射极开路时，集电极和基极之间的反向击穿电压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400" i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400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BR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BO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：集电极开路时，发射极和基极之间的反向击穿电压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9B8544D9-BD0D-F773-DA6B-76B8CC601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2" y="827142"/>
                <a:ext cx="5759998" cy="5857309"/>
              </a:xfrm>
              <a:prstGeom prst="rect">
                <a:avLst/>
              </a:prstGeom>
              <a:blipFill>
                <a:blip r:embed="rId3"/>
                <a:stretch>
                  <a:fillRect l="-2116" t="-416" b="-14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7">
            <a:extLst>
              <a:ext uri="{FF2B5EF4-FFF2-40B4-BE49-F238E27FC236}">
                <a16:creationId xmlns:a16="http://schemas.microsoft.com/office/drawing/2014/main" id="{59111A3F-A216-2149-2D79-4E59AE79D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000" y="1260000"/>
            <a:ext cx="5715632" cy="41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B5BB9F48-DCE6-E7A0-8E42-DD898835F2A6}"/>
                  </a:ext>
                </a:extLst>
              </p:cNvPr>
              <p:cNvSpPr txBox="1"/>
              <p:nvPr/>
            </p:nvSpPr>
            <p:spPr>
              <a:xfrm>
                <a:off x="6552000" y="5940000"/>
                <a:ext cx="5040000" cy="5535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8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800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BR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kumimoji="1" lang="en-US" altLang="zh-CN" sz="280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kumimoji="1" lang="en-US" altLang="zh-CN" sz="2800" b="0" i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  <m:r>
                          <m:rPr>
                            <m:sty m:val="p"/>
                          </m:rPr>
                          <a:rPr kumimoji="1" lang="en-US" altLang="zh-CN" sz="280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O</m:t>
                        </m:r>
                      </m:sub>
                    </m:sSub>
                    <m:r>
                      <a:rPr kumimoji="1" lang="en-US" altLang="zh-CN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sSub>
                      <m:sSubPr>
                        <m:ctrlPr>
                          <a:rPr kumimoji="1" lang="en-US" altLang="zh-CN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8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800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BR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kumimoji="1" lang="en-US" altLang="zh-CN" sz="280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CEO</m:t>
                        </m:r>
                      </m:sub>
                    </m:sSub>
                    <m:r>
                      <a:rPr kumimoji="1" lang="en-US" altLang="zh-CN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</m:oMath>
                </a14:m>
                <a:r>
                  <a:rPr kumimoji="1" lang="en-US" altLang="zh-CN" sz="2800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8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800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BR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kumimoji="1" lang="en-US" altLang="zh-CN" sz="280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EBO</m:t>
                        </m:r>
                      </m:sub>
                    </m:sSub>
                  </m:oMath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B5BB9F48-DCE6-E7A0-8E42-DD898835F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000" y="5940000"/>
                <a:ext cx="5040000" cy="5535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AF09191-E81D-20FC-AB8A-49BC89AA8CC7}"/>
                  </a:ext>
                </a:extLst>
              </p:cNvPr>
              <p:cNvSpPr txBox="1"/>
              <p:nvPr/>
            </p:nvSpPr>
            <p:spPr>
              <a:xfrm>
                <a:off x="9360000" y="1080000"/>
                <a:ext cx="273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</m:sub>
                      </m:sSub>
                      <m:r>
                        <a:rPr kumimoji="1"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</m:sub>
                      </m:sSub>
                      <m:r>
                        <a:rPr kumimoji="1"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E</m:t>
                          </m:r>
                        </m:sub>
                      </m:sSub>
                      <m:r>
                        <a:rPr kumimoji="1"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AF09191-E81D-20FC-AB8A-49BC89AA8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000" y="1080000"/>
                <a:ext cx="2736000" cy="461665"/>
              </a:xfrm>
              <a:prstGeom prst="rect">
                <a:avLst/>
              </a:prstGeom>
              <a:blipFill>
                <a:blip r:embed="rId6"/>
                <a:stretch>
                  <a:fillRect l="-445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9F71EF7-A644-444E-D3F0-610336DBB26C}"/>
                  </a:ext>
                </a:extLst>
              </p:cNvPr>
              <p:cNvSpPr txBox="1"/>
              <p:nvPr/>
            </p:nvSpPr>
            <p:spPr>
              <a:xfrm>
                <a:off x="7560000" y="5220000"/>
                <a:ext cx="2160000" cy="4875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E</m:t>
                          </m:r>
                        </m:sub>
                      </m:sSub>
                      <m:r>
                        <a:rPr kumimoji="1"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𝑉</m:t>
                          </m:r>
                        </m:e>
                        <m:sub>
                          <m:d>
                            <m:dPr>
                              <m:ctrlPr>
                                <a:rPr kumimoji="1"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400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BR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CEO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9F71EF7-A644-444E-D3F0-610336DBB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000" y="5220000"/>
                <a:ext cx="2160000" cy="4875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2374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6324384F-DBA1-83DB-A402-DBB24253958B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C589F2B-3AD6-E133-721C-9310DA78F86C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35" name="箭头: 五边形 34">
                <a:extLst>
                  <a:ext uri="{FF2B5EF4-FFF2-40B4-BE49-F238E27FC236}">
                    <a16:creationId xmlns:a16="http://schemas.microsoft.com/office/drawing/2014/main" id="{90D631EF-4224-98F9-CEC0-75ACC32D00F5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6" name="箭头: V 形 35">
                <a:extLst>
                  <a:ext uri="{FF2B5EF4-FFF2-40B4-BE49-F238E27FC236}">
                    <a16:creationId xmlns:a16="http://schemas.microsoft.com/office/drawing/2014/main" id="{F2F569CF-42FA-0009-A1DE-6DD49FAFC654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灯片编号占位符 3">
              <a:extLst>
                <a:ext uri="{FF2B5EF4-FFF2-40B4-BE49-F238E27FC236}">
                  <a16:creationId xmlns:a16="http://schemas.microsoft.com/office/drawing/2014/main" id="{EB3A550D-9067-8FEB-AFA5-22DCD7A81CDE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22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27CDD6F-99A4-0FD9-5359-91D5F8E41E71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双极结型三极管 </a:t>
            </a:r>
            <a:r>
              <a:rPr lang="en-US" altLang="zh-CN" sz="3000" dirty="0"/>
              <a:t>—— </a:t>
            </a:r>
            <a:r>
              <a:rPr lang="zh-CN" altLang="en-US" sz="3000" dirty="0">
                <a:solidFill>
                  <a:srgbClr val="FFFF00"/>
                </a:solidFill>
              </a:rPr>
              <a:t>与场效应管的对比</a:t>
            </a:r>
            <a:endParaRPr lang="en-US" altLang="zh-CN" sz="3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C9A55B-C1D1-380E-375F-2B4720203C3B}"/>
              </a:ext>
            </a:extLst>
          </p:cNvPr>
          <p:cNvSpPr txBox="1"/>
          <p:nvPr/>
        </p:nvSpPr>
        <p:spPr>
          <a:xfrm>
            <a:off x="360002" y="827142"/>
            <a:ext cx="2360895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BJT 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三极管：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5C0C15-0600-7646-2F27-ED3FBE861097}"/>
              </a:ext>
            </a:extLst>
          </p:cNvPr>
          <p:cNvSpPr txBox="1"/>
          <p:nvPr/>
        </p:nvSpPr>
        <p:spPr>
          <a:xfrm>
            <a:off x="360003" y="3780000"/>
            <a:ext cx="2360894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FET 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三极管：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FEEF1CC-E5B5-3B43-27A5-931D7F546011}"/>
              </a:ext>
            </a:extLst>
          </p:cNvPr>
          <p:cNvGrpSpPr/>
          <p:nvPr/>
        </p:nvGrpSpPr>
        <p:grpSpPr>
          <a:xfrm>
            <a:off x="3960001" y="828000"/>
            <a:ext cx="3706777" cy="2772000"/>
            <a:chOff x="8241898" y="3738225"/>
            <a:chExt cx="3690543" cy="2811338"/>
          </a:xfrm>
        </p:grpSpPr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DD57C9C2-2190-0F2E-E7FF-452685408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0251" y="4103334"/>
              <a:ext cx="0" cy="21168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54F5B958-964C-7CE7-91E4-BDCB7B3F5EC5}"/>
                </a:ext>
              </a:extLst>
            </p:cNvPr>
            <p:cNvSpPr/>
            <p:nvPr/>
          </p:nvSpPr>
          <p:spPr>
            <a:xfrm>
              <a:off x="9305385" y="4393456"/>
              <a:ext cx="749193" cy="1824958"/>
            </a:xfrm>
            <a:custGeom>
              <a:avLst/>
              <a:gdLst>
                <a:gd name="connsiteX0" fmla="*/ 0 w 749193"/>
                <a:gd name="connsiteY0" fmla="*/ 1824958 h 1824958"/>
                <a:gd name="connsiteX1" fmla="*/ 487936 w 749193"/>
                <a:gd name="connsiteY1" fmla="*/ 1444598 h 1824958"/>
                <a:gd name="connsiteX2" fmla="*/ 749193 w 749193"/>
                <a:gd name="connsiteY2" fmla="*/ 0 h 18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193" h="1824958">
                  <a:moveTo>
                    <a:pt x="0" y="1824958"/>
                  </a:moveTo>
                  <a:cubicBezTo>
                    <a:pt x="181535" y="1786858"/>
                    <a:pt x="363071" y="1748758"/>
                    <a:pt x="487936" y="1444598"/>
                  </a:cubicBezTo>
                  <a:cubicBezTo>
                    <a:pt x="612801" y="1140438"/>
                    <a:pt x="680997" y="570219"/>
                    <a:pt x="749193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FF"/>
                </a:solidFill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B599ECA4-0502-FF0B-2536-3E884D7D5575}"/>
                </a:ext>
              </a:extLst>
            </p:cNvPr>
            <p:cNvSpPr/>
            <p:nvPr/>
          </p:nvSpPr>
          <p:spPr>
            <a:xfrm>
              <a:off x="9471838" y="4392818"/>
              <a:ext cx="978174" cy="1824958"/>
            </a:xfrm>
            <a:custGeom>
              <a:avLst/>
              <a:gdLst>
                <a:gd name="connsiteX0" fmla="*/ 0 w 749193"/>
                <a:gd name="connsiteY0" fmla="*/ 1824958 h 1824958"/>
                <a:gd name="connsiteX1" fmla="*/ 487936 w 749193"/>
                <a:gd name="connsiteY1" fmla="*/ 1444598 h 1824958"/>
                <a:gd name="connsiteX2" fmla="*/ 749193 w 749193"/>
                <a:gd name="connsiteY2" fmla="*/ 0 h 18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193" h="1824958">
                  <a:moveTo>
                    <a:pt x="0" y="1824958"/>
                  </a:moveTo>
                  <a:cubicBezTo>
                    <a:pt x="181535" y="1786858"/>
                    <a:pt x="363071" y="1748758"/>
                    <a:pt x="487936" y="1444598"/>
                  </a:cubicBezTo>
                  <a:cubicBezTo>
                    <a:pt x="612801" y="1140438"/>
                    <a:pt x="680997" y="570219"/>
                    <a:pt x="749193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4AC2F669-68AF-0C30-8DB9-754F7906CDF5}"/>
                </a:ext>
              </a:extLst>
            </p:cNvPr>
            <p:cNvSpPr/>
            <p:nvPr/>
          </p:nvSpPr>
          <p:spPr>
            <a:xfrm>
              <a:off x="9442697" y="4394009"/>
              <a:ext cx="1123422" cy="1824953"/>
            </a:xfrm>
            <a:custGeom>
              <a:avLst/>
              <a:gdLst>
                <a:gd name="connsiteX0" fmla="*/ 0 w 749193"/>
                <a:gd name="connsiteY0" fmla="*/ 1824958 h 1824958"/>
                <a:gd name="connsiteX1" fmla="*/ 487936 w 749193"/>
                <a:gd name="connsiteY1" fmla="*/ 1444598 h 1824958"/>
                <a:gd name="connsiteX2" fmla="*/ 749193 w 749193"/>
                <a:gd name="connsiteY2" fmla="*/ 0 h 18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193" h="1824958">
                  <a:moveTo>
                    <a:pt x="0" y="1824958"/>
                  </a:moveTo>
                  <a:cubicBezTo>
                    <a:pt x="181535" y="1786858"/>
                    <a:pt x="363071" y="1748758"/>
                    <a:pt x="487936" y="1444598"/>
                  </a:cubicBezTo>
                  <a:cubicBezTo>
                    <a:pt x="612801" y="1140438"/>
                    <a:pt x="680997" y="570219"/>
                    <a:pt x="749193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F7C89F38-FB11-DF12-7F8C-B594FECA5EED}"/>
                    </a:ext>
                  </a:extLst>
                </p:cNvPr>
                <p:cNvSpPr txBox="1"/>
                <p:nvPr/>
              </p:nvSpPr>
              <p:spPr>
                <a:xfrm>
                  <a:off x="11000540" y="6000053"/>
                  <a:ext cx="931901" cy="4381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</m:t>
                            </m:r>
                          </m:sub>
                        </m:sSub>
                        <m:r>
                          <a:rPr kumimoji="1"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kumimoji="1"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kumimoji="1"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F7C89F38-FB11-DF12-7F8C-B594FECA5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0540" y="6000053"/>
                  <a:ext cx="931901" cy="438131"/>
                </a:xfrm>
                <a:prstGeom prst="rect">
                  <a:avLst/>
                </a:prstGeom>
                <a:blipFill>
                  <a:blip r:embed="rId3"/>
                  <a:stretch>
                    <a:fillRect b="-70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AB51BDF8-4A4F-402F-1E3F-69B7365601E1}"/>
                    </a:ext>
                  </a:extLst>
                </p:cNvPr>
                <p:cNvSpPr txBox="1"/>
                <p:nvPr/>
              </p:nvSpPr>
              <p:spPr>
                <a:xfrm>
                  <a:off x="8241898" y="3738225"/>
                  <a:ext cx="89605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sub>
                        </m:sSub>
                        <m:r>
                          <a:rPr kumimoji="1"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kumimoji="1" lang="el-GR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  <m:r>
                          <m:rPr>
                            <m:sty m:val="p"/>
                          </m:rPr>
                          <a:rPr kumimoji="1"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kumimoji="1"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AB51BDF8-4A4F-402F-1E3F-69B736560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1898" y="3738225"/>
                  <a:ext cx="896058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1CBFB917-187D-E75D-0628-CE4BA9053442}"/>
                    </a:ext>
                  </a:extLst>
                </p:cNvPr>
                <p:cNvSpPr txBox="1"/>
                <p:nvPr/>
              </p:nvSpPr>
              <p:spPr>
                <a:xfrm>
                  <a:off x="9030430" y="4066823"/>
                  <a:ext cx="1182318" cy="3651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CE</m:t>
                            </m:r>
                          </m:sub>
                        </m:sSub>
                        <m:r>
                          <a:rPr kumimoji="1"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1CBFB917-187D-E75D-0628-CE4BA9053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0430" y="4066823"/>
                  <a:ext cx="1182318" cy="365109"/>
                </a:xfrm>
                <a:prstGeom prst="rect">
                  <a:avLst/>
                </a:prstGeom>
                <a:blipFill>
                  <a:blip r:embed="rId10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53C793F9-9AE2-59C6-787E-D61E24EDF07B}"/>
                </a:ext>
              </a:extLst>
            </p:cNvPr>
            <p:cNvCxnSpPr>
              <a:cxnSpLocks/>
            </p:cNvCxnSpPr>
            <p:nvPr/>
          </p:nvCxnSpPr>
          <p:spPr>
            <a:xfrm>
              <a:off x="8672007" y="6220965"/>
              <a:ext cx="23655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1A8F4CCB-EE50-2C95-A692-98440E53F89B}"/>
                    </a:ext>
                  </a:extLst>
                </p:cNvPr>
                <p:cNvSpPr txBox="1"/>
                <p:nvPr/>
              </p:nvSpPr>
              <p:spPr>
                <a:xfrm>
                  <a:off x="10105701" y="4066823"/>
                  <a:ext cx="501325" cy="3651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1A8F4CCB-EE50-2C95-A692-98440E53F8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5701" y="4066823"/>
                  <a:ext cx="501325" cy="36510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791AF35A-F7B9-063C-8760-4CC1C6F108B2}"/>
                    </a:ext>
                  </a:extLst>
                </p:cNvPr>
                <p:cNvSpPr txBox="1"/>
                <p:nvPr/>
              </p:nvSpPr>
              <p:spPr>
                <a:xfrm>
                  <a:off x="10464124" y="4066823"/>
                  <a:ext cx="645162" cy="3651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791AF35A-F7B9-063C-8760-4CC1C6F108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4124" y="4066823"/>
                  <a:ext cx="645162" cy="36510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61629490-E342-C8C7-A8F5-1E7E0E99B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1297" y="6104485"/>
              <a:ext cx="0" cy="1142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0EA45C58-AEF2-9EA6-6661-AAC8192F3C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71433" y="6104100"/>
              <a:ext cx="0" cy="1142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6802C7BA-A485-C2AE-1B1C-9106C0FAE2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1901" y="6103571"/>
              <a:ext cx="0" cy="1142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DF352182-1FE1-4132-B2F0-F00C93840D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71758" y="6103571"/>
              <a:ext cx="0" cy="1142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43D6D14-FA0A-EC09-9B45-E9BA3E2B0DAF}"/>
                    </a:ext>
                  </a:extLst>
                </p:cNvPr>
                <p:cNvSpPr txBox="1"/>
                <p:nvPr/>
              </p:nvSpPr>
              <p:spPr>
                <a:xfrm>
                  <a:off x="8519026" y="6180231"/>
                  <a:ext cx="30308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BDB7D353-DEBC-3DB3-7B96-D8C34E90DB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9026" y="6180231"/>
                  <a:ext cx="30308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C4103AB2-340C-DE64-865A-EB8BF8C755DF}"/>
                    </a:ext>
                  </a:extLst>
                </p:cNvPr>
                <p:cNvSpPr txBox="1"/>
                <p:nvPr/>
              </p:nvSpPr>
              <p:spPr>
                <a:xfrm>
                  <a:off x="8883461" y="6180231"/>
                  <a:ext cx="48031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0.2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C05C3B28-21DE-FD65-DA0B-49C91FFC59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3461" y="6180231"/>
                  <a:ext cx="48031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7361CCE-8271-0AF4-99EA-BF817A8B4C6F}"/>
                    </a:ext>
                  </a:extLst>
                </p:cNvPr>
                <p:cNvSpPr txBox="1"/>
                <p:nvPr/>
              </p:nvSpPr>
              <p:spPr>
                <a:xfrm>
                  <a:off x="9334168" y="6180231"/>
                  <a:ext cx="48031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0.4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769A776A-995C-BE46-4F55-DFACD67343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168" y="6180231"/>
                  <a:ext cx="480316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0E221132-0154-E691-3C3B-6CDEC53D3415}"/>
                    </a:ext>
                  </a:extLst>
                </p:cNvPr>
                <p:cNvSpPr txBox="1"/>
                <p:nvPr/>
              </p:nvSpPr>
              <p:spPr>
                <a:xfrm>
                  <a:off x="9782736" y="6180231"/>
                  <a:ext cx="48031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0.6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CB3EF7B3-BE4B-7E0F-6070-DE17EB7B1F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2736" y="6180231"/>
                  <a:ext cx="480316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5B4AC414-2B18-5A36-D218-0742D16238F8}"/>
                    </a:ext>
                  </a:extLst>
                </p:cNvPr>
                <p:cNvSpPr txBox="1"/>
                <p:nvPr/>
              </p:nvSpPr>
              <p:spPr>
                <a:xfrm>
                  <a:off x="10232716" y="6180231"/>
                  <a:ext cx="48031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0.8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DA9E0653-853C-D955-C44D-CDBFB83312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2716" y="6180231"/>
                  <a:ext cx="480316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71BC3B27-94E4-E5E8-4E63-72E8D8ED8617}"/>
              </a:ext>
            </a:extLst>
          </p:cNvPr>
          <p:cNvGrpSpPr/>
          <p:nvPr/>
        </p:nvGrpSpPr>
        <p:grpSpPr>
          <a:xfrm>
            <a:off x="7812000" y="828000"/>
            <a:ext cx="3672000" cy="2772000"/>
            <a:chOff x="7964274" y="3816858"/>
            <a:chExt cx="3629384" cy="2809873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FC07C264-7518-6FFF-A38E-6B3FA4FC30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9336" y="4581297"/>
              <a:ext cx="84162" cy="46404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A17F4285-ED41-8066-539E-C647176F0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5378" y="6010476"/>
              <a:ext cx="255708" cy="140988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422A0874-24B2-7C5F-0867-30DFDBBAB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7692" y="5719818"/>
              <a:ext cx="311567" cy="171787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4A288AD2-086D-7AA2-274F-22FFB2F6C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5378" y="5436831"/>
              <a:ext cx="353812" cy="195079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A03F7128-268B-42AA-4CEA-00EF7F96F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5767" y="5133062"/>
              <a:ext cx="384346" cy="211914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18326551-AD3F-4D19-438E-CDD214958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5378" y="4829108"/>
              <a:ext cx="411834" cy="227070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9458B217-555C-2FA2-4E93-5C08A92DE5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5767" y="4598717"/>
              <a:ext cx="291153" cy="160531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552B1299-70A2-ECF0-F04C-F60E658FD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7450" y="4674495"/>
              <a:ext cx="415189" cy="228920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1EB84026-07CD-412F-6732-118FF3E7B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9062" y="4975354"/>
              <a:ext cx="408150" cy="225039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6EA46236-EC1E-1C77-1132-914C828AAE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5767" y="5286647"/>
              <a:ext cx="358727" cy="197789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92544168-5398-26D0-6E23-0ED276BA1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68134" y="5576168"/>
              <a:ext cx="316693" cy="174613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131C4632-1121-2759-9E34-E719418C35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0499" y="5855134"/>
              <a:ext cx="278306" cy="153448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27E1CD0E-B20B-7499-31A3-F6B0ED975E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62800" y="6170345"/>
              <a:ext cx="161317" cy="88944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62CCE35D-6784-2143-9102-69608E0D5B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40163" y="6226621"/>
              <a:ext cx="129096" cy="7117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6BF70475-4EE0-5ED4-DD76-917A99703D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4494" y="6222586"/>
              <a:ext cx="129096" cy="7117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87A520A8-0507-1CC9-55B8-95D07302E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13920" y="6215546"/>
              <a:ext cx="129096" cy="7117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6B76CAAF-FECE-9850-A5EC-6B17258BD8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01601" y="6217271"/>
              <a:ext cx="129096" cy="7117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2AF0C8BA-FE8C-DDDB-CB27-133905F413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95535" y="6214817"/>
              <a:ext cx="129096" cy="7117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D996F3E5-BF12-1BC6-B7C4-C87209C732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4657" y="6215545"/>
              <a:ext cx="129096" cy="7117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F99FB154-CCF9-1825-DB4F-1BC350A5FB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72643" y="6219354"/>
              <a:ext cx="129096" cy="7117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200F8F07-E9B6-2BD6-CB2D-CE59BB3D6E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4981" y="6215544"/>
              <a:ext cx="129096" cy="7117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4FA86359-B2A6-9F37-605D-D946D7034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5763" y="6214817"/>
              <a:ext cx="129096" cy="7117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BFF712D4-AE44-6E5C-036D-C099DD87D32E}"/>
                </a:ext>
              </a:extLst>
            </p:cNvPr>
            <p:cNvSpPr/>
            <p:nvPr/>
          </p:nvSpPr>
          <p:spPr>
            <a:xfrm>
              <a:off x="8349062" y="4592782"/>
              <a:ext cx="429980" cy="1700983"/>
            </a:xfrm>
            <a:custGeom>
              <a:avLst/>
              <a:gdLst>
                <a:gd name="connsiteX0" fmla="*/ 0 w 749193"/>
                <a:gd name="connsiteY0" fmla="*/ 1824958 h 1824958"/>
                <a:gd name="connsiteX1" fmla="*/ 487936 w 749193"/>
                <a:gd name="connsiteY1" fmla="*/ 1444598 h 1824958"/>
                <a:gd name="connsiteX2" fmla="*/ 749193 w 749193"/>
                <a:gd name="connsiteY2" fmla="*/ 0 h 18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193" h="1824958">
                  <a:moveTo>
                    <a:pt x="0" y="1824958"/>
                  </a:moveTo>
                  <a:cubicBezTo>
                    <a:pt x="181535" y="1786858"/>
                    <a:pt x="363071" y="1748758"/>
                    <a:pt x="487936" y="1444598"/>
                  </a:cubicBezTo>
                  <a:cubicBezTo>
                    <a:pt x="612801" y="1140438"/>
                    <a:pt x="680997" y="570219"/>
                    <a:pt x="749193" y="0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F92F6315-6104-F6D9-879D-C5E3CE36469E}"/>
                    </a:ext>
                  </a:extLst>
                </p:cNvPr>
                <p:cNvSpPr txBox="1"/>
                <p:nvPr/>
              </p:nvSpPr>
              <p:spPr>
                <a:xfrm>
                  <a:off x="10668521" y="6078096"/>
                  <a:ext cx="925137" cy="4379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CE</m:t>
                            </m:r>
                          </m:sub>
                        </m:sSub>
                        <m:r>
                          <a:rPr kumimoji="1"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kumimoji="1"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kumimoji="1"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F92F6315-6104-F6D9-879D-C5E3CE3646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521" y="6078096"/>
                  <a:ext cx="925137" cy="437902"/>
                </a:xfrm>
                <a:prstGeom prst="rect">
                  <a:avLst/>
                </a:prstGeom>
                <a:blipFill>
                  <a:blip r:embed="rId18"/>
                  <a:stretch>
                    <a:fillRect b="-70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F051C51A-D746-C15E-F030-410B3D022EDA}"/>
                    </a:ext>
                  </a:extLst>
                </p:cNvPr>
                <p:cNvSpPr txBox="1"/>
                <p:nvPr/>
              </p:nvSpPr>
              <p:spPr>
                <a:xfrm>
                  <a:off x="7964274" y="3816858"/>
                  <a:ext cx="93332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sub>
                        </m:sSub>
                        <m:r>
                          <a:rPr kumimoji="1"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kumimoji="1"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kumimoji="1"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kumimoji="1"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F051C51A-D746-C15E-F030-410B3D022E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4274" y="3816858"/>
                  <a:ext cx="933328" cy="400110"/>
                </a:xfrm>
                <a:prstGeom prst="rect">
                  <a:avLst/>
                </a:prstGeom>
                <a:blipFill>
                  <a:blip r:embed="rId19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FE0C2451-9478-9934-6F1C-5B6DBC0A939A}"/>
                    </a:ext>
                  </a:extLst>
                </p:cNvPr>
                <p:cNvSpPr txBox="1"/>
                <p:nvPr/>
              </p:nvSpPr>
              <p:spPr>
                <a:xfrm>
                  <a:off x="9138487" y="4510203"/>
                  <a:ext cx="1601199" cy="3649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sub>
                        </m:s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100 </m:t>
                        </m:r>
                        <m:r>
                          <m:rPr>
                            <m:sty m:val="p"/>
                          </m:rPr>
                          <a:rPr kumimoji="1" lang="el-GR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FE0C2451-9478-9934-6F1C-5B6DBC0A93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8487" y="4510203"/>
                  <a:ext cx="1601199" cy="364919"/>
                </a:xfrm>
                <a:prstGeom prst="rect">
                  <a:avLst/>
                </a:prstGeom>
                <a:blipFill>
                  <a:blip r:embed="rId20"/>
                  <a:stretch>
                    <a:fillRect b="-118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901F0733-C68D-FC1A-E53C-985F25714A19}"/>
                </a:ext>
              </a:extLst>
            </p:cNvPr>
            <p:cNvSpPr/>
            <p:nvPr/>
          </p:nvSpPr>
          <p:spPr>
            <a:xfrm>
              <a:off x="8640495" y="4854977"/>
              <a:ext cx="1584291" cy="361379"/>
            </a:xfrm>
            <a:custGeom>
              <a:avLst/>
              <a:gdLst>
                <a:gd name="connsiteX0" fmla="*/ 0 w 1341485"/>
                <a:gd name="connsiteY0" fmla="*/ 361379 h 361379"/>
                <a:gd name="connsiteX1" fmla="*/ 306625 w 1341485"/>
                <a:gd name="connsiteY1" fmla="*/ 71180 h 361379"/>
                <a:gd name="connsiteX2" fmla="*/ 1341485 w 1341485"/>
                <a:gd name="connsiteY2" fmla="*/ 0 h 36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1485" h="361379">
                  <a:moveTo>
                    <a:pt x="0" y="361379"/>
                  </a:moveTo>
                  <a:cubicBezTo>
                    <a:pt x="41522" y="246394"/>
                    <a:pt x="83044" y="131410"/>
                    <a:pt x="306625" y="71180"/>
                  </a:cubicBezTo>
                  <a:cubicBezTo>
                    <a:pt x="530206" y="10950"/>
                    <a:pt x="1168096" y="10038"/>
                    <a:pt x="1341485" y="0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A48220ED-5DCA-F90B-4B2C-FAF8635E2C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6093" y="5216356"/>
              <a:ext cx="284402" cy="1090437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D411B69C-6E01-3110-EBC7-3AAEC05E9DE9}"/>
                </a:ext>
              </a:extLst>
            </p:cNvPr>
            <p:cNvSpPr/>
            <p:nvPr/>
          </p:nvSpPr>
          <p:spPr>
            <a:xfrm>
              <a:off x="8514022" y="5338932"/>
              <a:ext cx="1710764" cy="361379"/>
            </a:xfrm>
            <a:custGeom>
              <a:avLst/>
              <a:gdLst>
                <a:gd name="connsiteX0" fmla="*/ 0 w 1341485"/>
                <a:gd name="connsiteY0" fmla="*/ 361379 h 361379"/>
                <a:gd name="connsiteX1" fmla="*/ 306625 w 1341485"/>
                <a:gd name="connsiteY1" fmla="*/ 71180 h 361379"/>
                <a:gd name="connsiteX2" fmla="*/ 1341485 w 1341485"/>
                <a:gd name="connsiteY2" fmla="*/ 0 h 36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1485" h="361379">
                  <a:moveTo>
                    <a:pt x="0" y="361379"/>
                  </a:moveTo>
                  <a:cubicBezTo>
                    <a:pt x="41522" y="246394"/>
                    <a:pt x="83044" y="131410"/>
                    <a:pt x="306625" y="71180"/>
                  </a:cubicBezTo>
                  <a:cubicBezTo>
                    <a:pt x="530206" y="10950"/>
                    <a:pt x="1168096" y="10038"/>
                    <a:pt x="1341485" y="0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726C4E7E-5D56-EF34-F43D-EEF0C3877EFB}"/>
                </a:ext>
              </a:extLst>
            </p:cNvPr>
            <p:cNvSpPr/>
            <p:nvPr/>
          </p:nvSpPr>
          <p:spPr>
            <a:xfrm>
              <a:off x="8397677" y="5791546"/>
              <a:ext cx="1827106" cy="361379"/>
            </a:xfrm>
            <a:custGeom>
              <a:avLst/>
              <a:gdLst>
                <a:gd name="connsiteX0" fmla="*/ 0 w 1341485"/>
                <a:gd name="connsiteY0" fmla="*/ 361379 h 361379"/>
                <a:gd name="connsiteX1" fmla="*/ 306625 w 1341485"/>
                <a:gd name="connsiteY1" fmla="*/ 71180 h 361379"/>
                <a:gd name="connsiteX2" fmla="*/ 1341485 w 1341485"/>
                <a:gd name="connsiteY2" fmla="*/ 0 h 36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1485" h="361379">
                  <a:moveTo>
                    <a:pt x="0" y="361379"/>
                  </a:moveTo>
                  <a:cubicBezTo>
                    <a:pt x="41522" y="246394"/>
                    <a:pt x="83044" y="131410"/>
                    <a:pt x="306625" y="71180"/>
                  </a:cubicBezTo>
                  <a:cubicBezTo>
                    <a:pt x="530206" y="10950"/>
                    <a:pt x="1168096" y="10038"/>
                    <a:pt x="1341485" y="0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DF37436B-722C-636D-AC9A-B727908DD290}"/>
                </a:ext>
              </a:extLst>
            </p:cNvPr>
            <p:cNvSpPr/>
            <p:nvPr/>
          </p:nvSpPr>
          <p:spPr>
            <a:xfrm>
              <a:off x="8355767" y="6204489"/>
              <a:ext cx="1869015" cy="93295"/>
            </a:xfrm>
            <a:custGeom>
              <a:avLst/>
              <a:gdLst>
                <a:gd name="connsiteX0" fmla="*/ 0 w 1341485"/>
                <a:gd name="connsiteY0" fmla="*/ 361379 h 361379"/>
                <a:gd name="connsiteX1" fmla="*/ 306625 w 1341485"/>
                <a:gd name="connsiteY1" fmla="*/ 71180 h 361379"/>
                <a:gd name="connsiteX2" fmla="*/ 1341485 w 1341485"/>
                <a:gd name="connsiteY2" fmla="*/ 0 h 36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1485" h="361379">
                  <a:moveTo>
                    <a:pt x="0" y="361379"/>
                  </a:moveTo>
                  <a:cubicBezTo>
                    <a:pt x="41522" y="246394"/>
                    <a:pt x="83044" y="131410"/>
                    <a:pt x="306625" y="71180"/>
                  </a:cubicBezTo>
                  <a:cubicBezTo>
                    <a:pt x="530206" y="10950"/>
                    <a:pt x="1168096" y="10038"/>
                    <a:pt x="1341485" y="0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4400BE37-E8B4-FA59-1F26-2DAFC6C75941}"/>
                    </a:ext>
                  </a:extLst>
                </p:cNvPr>
                <p:cNvSpPr txBox="1"/>
                <p:nvPr/>
              </p:nvSpPr>
              <p:spPr>
                <a:xfrm>
                  <a:off x="8066108" y="6226621"/>
                  <a:ext cx="42998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𝑂</m:t>
                        </m:r>
                      </m:oMath>
                    </m:oMathPara>
                  </a14:m>
                  <a:endParaRPr kumimoji="1"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5D8C42D-66F6-5979-624D-74E45DEDB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6108" y="6226621"/>
                  <a:ext cx="429980" cy="40011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E9DC6124-EE3A-D20D-B168-B6475EBC8BB1}"/>
                    </a:ext>
                  </a:extLst>
                </p:cNvPr>
                <p:cNvSpPr txBox="1"/>
                <p:nvPr/>
              </p:nvSpPr>
              <p:spPr>
                <a:xfrm>
                  <a:off x="9814548" y="4984597"/>
                  <a:ext cx="925137" cy="3649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kumimoji="1" lang="en-US" altLang="zh-CN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6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kumimoji="1" lang="el-GR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E9DC6124-EE3A-D20D-B168-B6475EBC8B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4548" y="4984597"/>
                  <a:ext cx="925137" cy="364919"/>
                </a:xfrm>
                <a:prstGeom prst="rect">
                  <a:avLst/>
                </a:prstGeom>
                <a:blipFill>
                  <a:blip r:embed="rId22"/>
                  <a:stretch>
                    <a:fillRect b="-101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27302FAF-5787-3275-5E04-022CF9A68FEB}"/>
                    </a:ext>
                  </a:extLst>
                </p:cNvPr>
                <p:cNvSpPr txBox="1"/>
                <p:nvPr/>
              </p:nvSpPr>
              <p:spPr>
                <a:xfrm>
                  <a:off x="9814548" y="5458992"/>
                  <a:ext cx="925137" cy="3649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40 </m:t>
                        </m:r>
                        <m:r>
                          <m:rPr>
                            <m:sty m:val="p"/>
                          </m:rPr>
                          <a:rPr kumimoji="1" lang="el-GR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27302FAF-5787-3275-5E04-022CF9A68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4548" y="5458992"/>
                  <a:ext cx="925137" cy="364919"/>
                </a:xfrm>
                <a:prstGeom prst="rect">
                  <a:avLst/>
                </a:prstGeom>
                <a:blipFill>
                  <a:blip r:embed="rId23"/>
                  <a:stretch>
                    <a:fillRect b="-101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13024505-24A4-CF6E-7FE3-44D59FF15104}"/>
                    </a:ext>
                  </a:extLst>
                </p:cNvPr>
                <p:cNvSpPr txBox="1"/>
                <p:nvPr/>
              </p:nvSpPr>
              <p:spPr>
                <a:xfrm>
                  <a:off x="10099206" y="5860402"/>
                  <a:ext cx="640480" cy="3649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kumimoji="1" lang="el-GR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13024505-24A4-CF6E-7FE3-44D59FF15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9206" y="5860402"/>
                  <a:ext cx="640480" cy="364919"/>
                </a:xfrm>
                <a:prstGeom prst="rect">
                  <a:avLst/>
                </a:prstGeom>
                <a:blipFill>
                  <a:blip r:embed="rId24"/>
                  <a:stretch>
                    <a:fillRect b="-101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DF139AEB-9ACA-61ED-3489-1EDA6F3770E2}"/>
                </a:ext>
              </a:extLst>
            </p:cNvPr>
            <p:cNvSpPr txBox="1"/>
            <p:nvPr/>
          </p:nvSpPr>
          <p:spPr>
            <a:xfrm>
              <a:off x="8317365" y="4202603"/>
              <a:ext cx="99919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饱和区</a:t>
              </a: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F2D57840-6DD7-5C46-89C7-FD672BD14844}"/>
                </a:ext>
              </a:extLst>
            </p:cNvPr>
            <p:cNvSpPr txBox="1"/>
            <p:nvPr/>
          </p:nvSpPr>
          <p:spPr>
            <a:xfrm>
              <a:off x="9222181" y="5021167"/>
              <a:ext cx="485479" cy="11387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放</a:t>
              </a:r>
              <a:endPara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Aft>
                  <a:spcPts val="1200"/>
                </a:spcAft>
              </a:pP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</a:t>
              </a:r>
              <a:endParaRPr lang="en-US" altLang="zh-CN" sz="1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Aft>
                  <a:spcPts val="1200"/>
                </a:spcAft>
              </a:pPr>
              <a:r>
                <a:rPr lang="zh-CN" altLang="en-US" sz="1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区</a:t>
              </a: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B0280FD6-26E6-5616-D413-145D6F272A4D}"/>
                </a:ext>
              </a:extLst>
            </p:cNvPr>
            <p:cNvSpPr txBox="1"/>
            <p:nvPr/>
          </p:nvSpPr>
          <p:spPr>
            <a:xfrm>
              <a:off x="8902899" y="6250777"/>
              <a:ext cx="99919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截止区</a:t>
              </a:r>
            </a:p>
          </p:txBody>
        </p: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C998597B-8042-44F8-24DD-2C0E4562B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6094" y="4192673"/>
              <a:ext cx="0" cy="21168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FBAE5808-8B6A-DC8B-46A9-FB15EDC7C5B9}"/>
                </a:ext>
              </a:extLst>
            </p:cNvPr>
            <p:cNvCxnSpPr>
              <a:cxnSpLocks/>
            </p:cNvCxnSpPr>
            <p:nvPr/>
          </p:nvCxnSpPr>
          <p:spPr>
            <a:xfrm>
              <a:off x="8356094" y="6297776"/>
              <a:ext cx="23484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45ED7722-94B2-6423-9D85-B3CE9CB242A6}"/>
              </a:ext>
            </a:extLst>
          </p:cNvPr>
          <p:cNvGrpSpPr/>
          <p:nvPr/>
        </p:nvGrpSpPr>
        <p:grpSpPr>
          <a:xfrm>
            <a:off x="3959999" y="3816000"/>
            <a:ext cx="3708001" cy="2879999"/>
            <a:chOff x="7903961" y="1329515"/>
            <a:chExt cx="3854851" cy="4079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C51DD415-A693-5418-4841-944329358590}"/>
                    </a:ext>
                  </a:extLst>
                </p:cNvPr>
                <p:cNvSpPr txBox="1"/>
                <p:nvPr/>
              </p:nvSpPr>
              <p:spPr>
                <a:xfrm>
                  <a:off x="9064160" y="4898757"/>
                  <a:ext cx="486534" cy="5054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C51DD415-A693-5418-4841-9443293585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4160" y="4898757"/>
                  <a:ext cx="486534" cy="505468"/>
                </a:xfrm>
                <a:prstGeom prst="rect">
                  <a:avLst/>
                </a:prstGeom>
                <a:blipFill>
                  <a:blip r:embed="rId55"/>
                  <a:stretch>
                    <a:fillRect l="-3947" b="-137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BE2FB439-5723-AE7E-F0E9-18C8DE6DE530}"/>
                    </a:ext>
                  </a:extLst>
                </p:cNvPr>
                <p:cNvSpPr txBox="1"/>
                <p:nvPr/>
              </p:nvSpPr>
              <p:spPr>
                <a:xfrm>
                  <a:off x="10785743" y="4643811"/>
                  <a:ext cx="973069" cy="6118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GS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/</m:t>
                      </m:r>
                      <m:r>
                        <m:rPr>
                          <m:sty m:val="p"/>
                        </m:rPr>
                        <a:rPr kumimoji="1" lang="en-US" altLang="zh-CN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V</m:t>
                      </m:r>
                    </m:oMath>
                  </a14:m>
                  <a:r>
                    <a:rPr lang="zh-CN" alt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BE2FB439-5723-AE7E-F0E9-18C8DE6DE5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5743" y="4643811"/>
                  <a:ext cx="973069" cy="611870"/>
                </a:xfrm>
                <a:prstGeom prst="rect">
                  <a:avLst/>
                </a:prstGeom>
                <a:blipFill>
                  <a:blip r:embed="rId56"/>
                  <a:stretch>
                    <a:fillRect b="-56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6" name="直接箭头连接符 195">
              <a:extLst>
                <a:ext uri="{FF2B5EF4-FFF2-40B4-BE49-F238E27FC236}">
                  <a16:creationId xmlns:a16="http://schemas.microsoft.com/office/drawing/2014/main" id="{132D5E55-DB8F-7ABB-705C-44E9885D04EE}"/>
                </a:ext>
              </a:extLst>
            </p:cNvPr>
            <p:cNvCxnSpPr>
              <a:cxnSpLocks/>
            </p:cNvCxnSpPr>
            <p:nvPr/>
          </p:nvCxnSpPr>
          <p:spPr>
            <a:xfrm>
              <a:off x="8352000" y="4949747"/>
              <a:ext cx="24700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文本框 196">
                  <a:extLst>
                    <a:ext uri="{FF2B5EF4-FFF2-40B4-BE49-F238E27FC236}">
                      <a16:creationId xmlns:a16="http://schemas.microsoft.com/office/drawing/2014/main" id="{4874D883-8ED1-6A7F-9A19-4FCA0B4663EF}"/>
                    </a:ext>
                  </a:extLst>
                </p:cNvPr>
                <p:cNvSpPr txBox="1"/>
                <p:nvPr/>
              </p:nvSpPr>
              <p:spPr>
                <a:xfrm>
                  <a:off x="7903961" y="1329515"/>
                  <a:ext cx="1010494" cy="5608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D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/</m:t>
                      </m:r>
                      <m:r>
                        <m:rPr>
                          <m:sty m:val="p"/>
                        </m:rPr>
                        <a:rPr kumimoji="1" lang="en-US" altLang="zh-CN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mA</m:t>
                      </m:r>
                    </m:oMath>
                  </a14:m>
                  <a:r>
                    <a:rPr lang="zh-CN" alt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7" name="文本框 196">
                  <a:extLst>
                    <a:ext uri="{FF2B5EF4-FFF2-40B4-BE49-F238E27FC236}">
                      <a16:creationId xmlns:a16="http://schemas.microsoft.com/office/drawing/2014/main" id="{4874D883-8ED1-6A7F-9A19-4FCA0B4663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3961" y="1329515"/>
                  <a:ext cx="1010494" cy="560881"/>
                </a:xfrm>
                <a:prstGeom prst="rect">
                  <a:avLst/>
                </a:prstGeom>
                <a:blipFill>
                  <a:blip r:embed="rId57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文本框 197">
                  <a:extLst>
                    <a:ext uri="{FF2B5EF4-FFF2-40B4-BE49-F238E27FC236}">
                      <a16:creationId xmlns:a16="http://schemas.microsoft.com/office/drawing/2014/main" id="{4B479F28-0DA0-7DC1-EA07-FE6E27A029D7}"/>
                    </a:ext>
                  </a:extLst>
                </p:cNvPr>
                <p:cNvSpPr txBox="1"/>
                <p:nvPr/>
              </p:nvSpPr>
              <p:spPr>
                <a:xfrm>
                  <a:off x="8091090" y="4898755"/>
                  <a:ext cx="374257" cy="5098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𝑂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8" name="文本框 197">
                  <a:extLst>
                    <a:ext uri="{FF2B5EF4-FFF2-40B4-BE49-F238E27FC236}">
                      <a16:creationId xmlns:a16="http://schemas.microsoft.com/office/drawing/2014/main" id="{4B479F28-0DA0-7DC1-EA07-FE6E27A02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1090" y="4898755"/>
                  <a:ext cx="374257" cy="509892"/>
                </a:xfrm>
                <a:prstGeom prst="rect">
                  <a:avLst/>
                </a:prstGeom>
                <a:blipFill>
                  <a:blip r:embed="rId58"/>
                  <a:stretch>
                    <a:fillRect l="-8475" b="-33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9" name="直接箭头连接符 198">
              <a:extLst>
                <a:ext uri="{FF2B5EF4-FFF2-40B4-BE49-F238E27FC236}">
                  <a16:creationId xmlns:a16="http://schemas.microsoft.com/office/drawing/2014/main" id="{AC3869A1-FD0D-212B-6613-59BB1E603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2000" y="1890396"/>
              <a:ext cx="0" cy="30593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712E90F1-DEF9-95D7-1C91-C4532BDEDDEA}"/>
                </a:ext>
              </a:extLst>
            </p:cNvPr>
            <p:cNvSpPr/>
            <p:nvPr/>
          </p:nvSpPr>
          <p:spPr>
            <a:xfrm>
              <a:off x="9288714" y="2298309"/>
              <a:ext cx="1272475" cy="2651437"/>
            </a:xfrm>
            <a:custGeom>
              <a:avLst/>
              <a:gdLst>
                <a:gd name="connsiteX0" fmla="*/ 0 w 2037522"/>
                <a:gd name="connsiteY0" fmla="*/ 3081131 h 3081131"/>
                <a:gd name="connsiteX1" fmla="*/ 1028700 w 2037522"/>
                <a:gd name="connsiteY1" fmla="*/ 2176670 h 3081131"/>
                <a:gd name="connsiteX2" fmla="*/ 2037522 w 2037522"/>
                <a:gd name="connsiteY2" fmla="*/ 0 h 308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7522" h="3081131">
                  <a:moveTo>
                    <a:pt x="0" y="3081131"/>
                  </a:moveTo>
                  <a:cubicBezTo>
                    <a:pt x="344556" y="2885661"/>
                    <a:pt x="689113" y="2690192"/>
                    <a:pt x="1028700" y="2176670"/>
                  </a:cubicBezTo>
                  <a:cubicBezTo>
                    <a:pt x="1368287" y="1663148"/>
                    <a:pt x="1702904" y="831574"/>
                    <a:pt x="2037522" y="0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B7ECCAC0-0017-4063-AAD4-AA24987B32F1}"/>
              </a:ext>
            </a:extLst>
          </p:cNvPr>
          <p:cNvGrpSpPr/>
          <p:nvPr/>
        </p:nvGrpSpPr>
        <p:grpSpPr>
          <a:xfrm>
            <a:off x="7812000" y="3816000"/>
            <a:ext cx="3672000" cy="2880000"/>
            <a:chOff x="2942948" y="1511975"/>
            <a:chExt cx="4775695" cy="38921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文本框 212">
                  <a:extLst>
                    <a:ext uri="{FF2B5EF4-FFF2-40B4-BE49-F238E27FC236}">
                      <a16:creationId xmlns:a16="http://schemas.microsoft.com/office/drawing/2014/main" id="{20FE59C1-9EC6-1184-236E-39293FA583C2}"/>
                    </a:ext>
                  </a:extLst>
                </p:cNvPr>
                <p:cNvSpPr txBox="1"/>
                <p:nvPr/>
              </p:nvSpPr>
              <p:spPr>
                <a:xfrm>
                  <a:off x="5003051" y="4868919"/>
                  <a:ext cx="1404616" cy="4991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GS</m:t>
                          </m:r>
                        </m:sub>
                      </m:sSub>
                      <m:r>
                        <a:rPr kumimoji="1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T</m:t>
                          </m:r>
                        </m:sub>
                      </m:sSub>
                    </m:oMath>
                  </a14:m>
                  <a:r>
                    <a:rPr lang="zh-CN" altLang="en-US" dirty="0">
                      <a:solidFill>
                        <a:srgbClr val="0000FF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3" name="文本框 212">
                  <a:extLst>
                    <a:ext uri="{FF2B5EF4-FFF2-40B4-BE49-F238E27FC236}">
                      <a16:creationId xmlns:a16="http://schemas.microsoft.com/office/drawing/2014/main" id="{20FE59C1-9EC6-1184-236E-39293FA583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3051" y="4868919"/>
                  <a:ext cx="1404616" cy="499125"/>
                </a:xfrm>
                <a:prstGeom prst="rect">
                  <a:avLst/>
                </a:prstGeom>
                <a:blipFill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文本框 214">
                  <a:extLst>
                    <a:ext uri="{FF2B5EF4-FFF2-40B4-BE49-F238E27FC236}">
                      <a16:creationId xmlns:a16="http://schemas.microsoft.com/office/drawing/2014/main" id="{387DF6D3-23D4-9C1F-D359-C7FACFBEDBDA}"/>
                    </a:ext>
                  </a:extLst>
                </p:cNvPr>
                <p:cNvSpPr txBox="1"/>
                <p:nvPr/>
              </p:nvSpPr>
              <p:spPr>
                <a:xfrm>
                  <a:off x="5049872" y="3506681"/>
                  <a:ext cx="1732360" cy="4865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GS</m:t>
                            </m:r>
                          </m:sub>
                        </m:sSub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kumimoji="1"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kumimoji="1"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15" name="文本框 214">
                  <a:extLst>
                    <a:ext uri="{FF2B5EF4-FFF2-40B4-BE49-F238E27FC236}">
                      <a16:creationId xmlns:a16="http://schemas.microsoft.com/office/drawing/2014/main" id="{387DF6D3-23D4-9C1F-D359-C7FACFBEDB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9872" y="3506681"/>
                  <a:ext cx="1732360" cy="486514"/>
                </a:xfrm>
                <a:prstGeom prst="rect">
                  <a:avLst/>
                </a:prstGeom>
                <a:blipFill>
                  <a:blip r:embed="rId60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文本框 215">
                  <a:extLst>
                    <a:ext uri="{FF2B5EF4-FFF2-40B4-BE49-F238E27FC236}">
                      <a16:creationId xmlns:a16="http://schemas.microsoft.com/office/drawing/2014/main" id="{9B763654-30D9-75E3-7049-833E25965A75}"/>
                    </a:ext>
                  </a:extLst>
                </p:cNvPr>
                <p:cNvSpPr txBox="1"/>
                <p:nvPr/>
              </p:nvSpPr>
              <p:spPr>
                <a:xfrm>
                  <a:off x="5049872" y="2825562"/>
                  <a:ext cx="1732360" cy="4865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GS</m:t>
                            </m:r>
                          </m:sub>
                        </m:sSub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kumimoji="1"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kumimoji="1"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.5</m:t>
                        </m:r>
                        <m:r>
                          <a:rPr kumimoji="1"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16" name="文本框 215">
                  <a:extLst>
                    <a:ext uri="{FF2B5EF4-FFF2-40B4-BE49-F238E27FC236}">
                      <a16:creationId xmlns:a16="http://schemas.microsoft.com/office/drawing/2014/main" id="{9B763654-30D9-75E3-7049-833E25965A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9872" y="2825562"/>
                  <a:ext cx="1732360" cy="486514"/>
                </a:xfrm>
                <a:prstGeom prst="rect">
                  <a:avLst/>
                </a:prstGeom>
                <a:blipFill>
                  <a:blip r:embed="rId61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文本框 216">
                  <a:extLst>
                    <a:ext uri="{FF2B5EF4-FFF2-40B4-BE49-F238E27FC236}">
                      <a16:creationId xmlns:a16="http://schemas.microsoft.com/office/drawing/2014/main" id="{3BA90B58-BC69-9491-3870-B612D327AB25}"/>
                    </a:ext>
                  </a:extLst>
                </p:cNvPr>
                <p:cNvSpPr txBox="1"/>
                <p:nvPr/>
              </p:nvSpPr>
              <p:spPr>
                <a:xfrm>
                  <a:off x="5049872" y="1949837"/>
                  <a:ext cx="1732360" cy="4865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GS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=3</m:t>
                        </m:r>
                        <m:r>
                          <a:rPr kumimoji="1"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17" name="文本框 216">
                  <a:extLst>
                    <a:ext uri="{FF2B5EF4-FFF2-40B4-BE49-F238E27FC236}">
                      <a16:creationId xmlns:a16="http://schemas.microsoft.com/office/drawing/2014/main" id="{3BA90B58-BC69-9491-3870-B612D327AB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9872" y="1949837"/>
                  <a:ext cx="1732360" cy="486514"/>
                </a:xfrm>
                <a:prstGeom prst="rect">
                  <a:avLst/>
                </a:prstGeom>
                <a:blipFill>
                  <a:blip r:embed="rId62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8" name="直接箭头连接符 217">
              <a:extLst>
                <a:ext uri="{FF2B5EF4-FFF2-40B4-BE49-F238E27FC236}">
                  <a16:creationId xmlns:a16="http://schemas.microsoft.com/office/drawing/2014/main" id="{C46BE37D-E2B8-F00D-FF1D-7E512E2DC8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6000" y="2047140"/>
              <a:ext cx="0" cy="2919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文本框 218">
                  <a:extLst>
                    <a:ext uri="{FF2B5EF4-FFF2-40B4-BE49-F238E27FC236}">
                      <a16:creationId xmlns:a16="http://schemas.microsoft.com/office/drawing/2014/main" id="{BFC98491-5C45-BB23-7AA9-79C0A08DB0B8}"/>
                    </a:ext>
                  </a:extLst>
                </p:cNvPr>
                <p:cNvSpPr txBox="1"/>
                <p:nvPr/>
              </p:nvSpPr>
              <p:spPr>
                <a:xfrm>
                  <a:off x="2942948" y="1511975"/>
                  <a:ext cx="1264155" cy="535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D</m:t>
                          </m:r>
                        </m:sub>
                      </m:sSub>
                      <m:r>
                        <a:rPr kumimoji="1" lang="en-US" altLang="zh-CN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/</m:t>
                      </m:r>
                      <m:r>
                        <m:rPr>
                          <m:sty m:val="p"/>
                        </m:rPr>
                        <a:rPr kumimoji="1" lang="en-US" altLang="zh-CN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mA</m:t>
                      </m:r>
                    </m:oMath>
                  </a14:m>
                  <a:r>
                    <a:rPr lang="zh-CN" alt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9" name="文本框 218">
                  <a:extLst>
                    <a:ext uri="{FF2B5EF4-FFF2-40B4-BE49-F238E27FC236}">
                      <a16:creationId xmlns:a16="http://schemas.microsoft.com/office/drawing/2014/main" id="{BFC98491-5C45-BB23-7AA9-79C0A08DB0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948" y="1511975"/>
                  <a:ext cx="1264155" cy="535165"/>
                </a:xfrm>
                <a:prstGeom prst="rect">
                  <a:avLst/>
                </a:prstGeom>
                <a:blipFill>
                  <a:blip r:embed="rId63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文本框 219">
                  <a:extLst>
                    <a:ext uri="{FF2B5EF4-FFF2-40B4-BE49-F238E27FC236}">
                      <a16:creationId xmlns:a16="http://schemas.microsoft.com/office/drawing/2014/main" id="{1A813DDD-06DB-9BD7-DB72-CF68BF147308}"/>
                    </a:ext>
                  </a:extLst>
                </p:cNvPr>
                <p:cNvSpPr txBox="1"/>
                <p:nvPr/>
              </p:nvSpPr>
              <p:spPr>
                <a:xfrm>
                  <a:off x="6501309" y="4674315"/>
                  <a:ext cx="1217334" cy="5838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DS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/</m:t>
                      </m:r>
                      <m:r>
                        <m:rPr>
                          <m:sty m:val="p"/>
                        </m:rPr>
                        <a:rPr kumimoji="1" lang="en-US" altLang="zh-CN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V</m:t>
                      </m:r>
                    </m:oMath>
                  </a14:m>
                  <a:r>
                    <a:rPr lang="zh-CN" alt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0" name="文本框 219">
                  <a:extLst>
                    <a:ext uri="{FF2B5EF4-FFF2-40B4-BE49-F238E27FC236}">
                      <a16:creationId xmlns:a16="http://schemas.microsoft.com/office/drawing/2014/main" id="{1A813DDD-06DB-9BD7-DB72-CF68BF1473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1309" y="4674315"/>
                  <a:ext cx="1217334" cy="583817"/>
                </a:xfrm>
                <a:prstGeom prst="rect">
                  <a:avLst/>
                </a:prstGeom>
                <a:blipFill>
                  <a:blip r:embed="rId64"/>
                  <a:stretch>
                    <a:fillRect b="-56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1" name="直接箭头连接符 220">
              <a:extLst>
                <a:ext uri="{FF2B5EF4-FFF2-40B4-BE49-F238E27FC236}">
                  <a16:creationId xmlns:a16="http://schemas.microsoft.com/office/drawing/2014/main" id="{847786DA-3136-96AC-DAE2-1F98EAA46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6000" y="4967999"/>
              <a:ext cx="3090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B8B6C376-AAB2-D1F6-486F-0AF59FD2DAF4}"/>
                </a:ext>
              </a:extLst>
            </p:cNvPr>
            <p:cNvSpPr/>
            <p:nvPr/>
          </p:nvSpPr>
          <p:spPr>
            <a:xfrm>
              <a:off x="3457974" y="2485002"/>
              <a:ext cx="1264154" cy="2481220"/>
            </a:xfrm>
            <a:custGeom>
              <a:avLst/>
              <a:gdLst>
                <a:gd name="connsiteX0" fmla="*/ 0 w 893618"/>
                <a:gd name="connsiteY0" fmla="*/ 1709304 h 1709304"/>
                <a:gd name="connsiteX1" fmla="*/ 509155 w 893618"/>
                <a:gd name="connsiteY1" fmla="*/ 311727 h 1709304"/>
                <a:gd name="connsiteX2" fmla="*/ 893618 w 893618"/>
                <a:gd name="connsiteY2" fmla="*/ 0 h 170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3618" h="1709304">
                  <a:moveTo>
                    <a:pt x="0" y="1709304"/>
                  </a:moveTo>
                  <a:cubicBezTo>
                    <a:pt x="180109" y="1152957"/>
                    <a:pt x="360219" y="596611"/>
                    <a:pt x="509155" y="311727"/>
                  </a:cubicBezTo>
                  <a:cubicBezTo>
                    <a:pt x="658091" y="26843"/>
                    <a:pt x="775854" y="13421"/>
                    <a:pt x="893618" y="0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23E50CEF-BF6B-AEED-2656-102F6CD2C010}"/>
                </a:ext>
              </a:extLst>
            </p:cNvPr>
            <p:cNvCxnSpPr>
              <a:cxnSpLocks/>
            </p:cNvCxnSpPr>
            <p:nvPr/>
          </p:nvCxnSpPr>
          <p:spPr>
            <a:xfrm>
              <a:off x="4581667" y="3360727"/>
              <a:ext cx="1545077" cy="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B57B6523-9CB6-557B-412C-2E573612DA5C}"/>
                </a:ext>
              </a:extLst>
            </p:cNvPr>
            <p:cNvCxnSpPr>
              <a:cxnSpLocks/>
            </p:cNvCxnSpPr>
            <p:nvPr/>
          </p:nvCxnSpPr>
          <p:spPr>
            <a:xfrm>
              <a:off x="4394384" y="4066171"/>
              <a:ext cx="1732360" cy="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F1786F8C-7B68-B672-656C-97A45990585E}"/>
                </a:ext>
              </a:extLst>
            </p:cNvPr>
            <p:cNvSpPr/>
            <p:nvPr/>
          </p:nvSpPr>
          <p:spPr>
            <a:xfrm>
              <a:off x="3457974" y="4820268"/>
              <a:ext cx="468205" cy="144000"/>
            </a:xfrm>
            <a:custGeom>
              <a:avLst/>
              <a:gdLst>
                <a:gd name="connsiteX0" fmla="*/ 0 w 893618"/>
                <a:gd name="connsiteY0" fmla="*/ 1709304 h 1709304"/>
                <a:gd name="connsiteX1" fmla="*/ 509155 w 893618"/>
                <a:gd name="connsiteY1" fmla="*/ 311727 h 1709304"/>
                <a:gd name="connsiteX2" fmla="*/ 893618 w 893618"/>
                <a:gd name="connsiteY2" fmla="*/ 0 h 170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3618" h="1709304">
                  <a:moveTo>
                    <a:pt x="0" y="1709304"/>
                  </a:moveTo>
                  <a:cubicBezTo>
                    <a:pt x="180109" y="1152957"/>
                    <a:pt x="360219" y="596611"/>
                    <a:pt x="509155" y="311727"/>
                  </a:cubicBezTo>
                  <a:cubicBezTo>
                    <a:pt x="658091" y="26843"/>
                    <a:pt x="775854" y="13421"/>
                    <a:pt x="893618" y="0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39F0D1F5-A707-DCF2-A081-80000E3D00CB}"/>
                </a:ext>
              </a:extLst>
            </p:cNvPr>
            <p:cNvCxnSpPr>
              <a:cxnSpLocks/>
            </p:cNvCxnSpPr>
            <p:nvPr/>
          </p:nvCxnSpPr>
          <p:spPr>
            <a:xfrm>
              <a:off x="3926179" y="4820268"/>
              <a:ext cx="2200565" cy="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文本框 226">
              <a:extLst>
                <a:ext uri="{FF2B5EF4-FFF2-40B4-BE49-F238E27FC236}">
                  <a16:creationId xmlns:a16="http://schemas.microsoft.com/office/drawing/2014/main" id="{F898F2DB-6F73-5E6C-341A-180A16AD8364}"/>
                </a:ext>
              </a:extLst>
            </p:cNvPr>
            <p:cNvSpPr txBox="1"/>
            <p:nvPr/>
          </p:nvSpPr>
          <p:spPr>
            <a:xfrm>
              <a:off x="4207103" y="1511975"/>
              <a:ext cx="1039095" cy="7902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预夹断点轨迹</a:t>
              </a:r>
              <a:endParaRPr lang="zh-CN" altLang="en-US" sz="1600" dirty="0">
                <a:solidFill>
                  <a:srgbClr val="C00000"/>
                </a:solidFill>
              </a:endParaRPr>
            </a:p>
          </p:txBody>
        </p: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85F1AA3C-A6D8-4A79-C38C-448964AAD5CA}"/>
                </a:ext>
              </a:extLst>
            </p:cNvPr>
            <p:cNvCxnSpPr>
              <a:cxnSpLocks/>
            </p:cNvCxnSpPr>
            <p:nvPr/>
          </p:nvCxnSpPr>
          <p:spPr>
            <a:xfrm>
              <a:off x="3456000" y="4968000"/>
              <a:ext cx="2668770" cy="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文本框 228">
              <a:extLst>
                <a:ext uri="{FF2B5EF4-FFF2-40B4-BE49-F238E27FC236}">
                  <a16:creationId xmlns:a16="http://schemas.microsoft.com/office/drawing/2014/main" id="{662CE9B3-C87C-B12E-82BD-BCE0A5ACA175}"/>
                </a:ext>
              </a:extLst>
            </p:cNvPr>
            <p:cNvSpPr txBox="1"/>
            <p:nvPr/>
          </p:nvSpPr>
          <p:spPr>
            <a:xfrm>
              <a:off x="3364333" y="2241746"/>
              <a:ext cx="936411" cy="1070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可变</a:t>
              </a:r>
              <a:endParaRPr kumimoji="1"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zh-CN" altLang="en-US" sz="16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电阻区</a:t>
              </a:r>
              <a:endParaRPr lang="zh-CN" altLang="en-US" sz="1600" dirty="0">
                <a:solidFill>
                  <a:srgbClr val="00B0F0"/>
                </a:solidFill>
              </a:endParaRPr>
            </a:p>
          </p:txBody>
        </p:sp>
        <p:sp>
          <p:nvSpPr>
            <p:cNvPr id="230" name="文本框 229">
              <a:extLst>
                <a:ext uri="{FF2B5EF4-FFF2-40B4-BE49-F238E27FC236}">
                  <a16:creationId xmlns:a16="http://schemas.microsoft.com/office/drawing/2014/main" id="{F88C3336-DB00-A850-4BA1-7A0131884AA4}"/>
                </a:ext>
              </a:extLst>
            </p:cNvPr>
            <p:cNvSpPr txBox="1"/>
            <p:nvPr/>
          </p:nvSpPr>
          <p:spPr>
            <a:xfrm>
              <a:off x="5096692" y="2485002"/>
              <a:ext cx="1123693" cy="4865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恒流区</a:t>
              </a:r>
              <a:endParaRPr lang="zh-CN" altLang="en-US" sz="1600" dirty="0">
                <a:solidFill>
                  <a:srgbClr val="00B0F0"/>
                </a:solidFill>
              </a:endParaRPr>
            </a:p>
          </p:txBody>
        </p:sp>
        <p:sp>
          <p:nvSpPr>
            <p:cNvPr id="231" name="文本框 230">
              <a:extLst>
                <a:ext uri="{FF2B5EF4-FFF2-40B4-BE49-F238E27FC236}">
                  <a16:creationId xmlns:a16="http://schemas.microsoft.com/office/drawing/2014/main" id="{A4818380-383A-F4BA-006D-E81CD29FB08C}"/>
                </a:ext>
              </a:extLst>
            </p:cNvPr>
            <p:cNvSpPr txBox="1"/>
            <p:nvPr/>
          </p:nvSpPr>
          <p:spPr>
            <a:xfrm>
              <a:off x="6220384" y="4382406"/>
              <a:ext cx="1080000" cy="457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截止区</a:t>
              </a:r>
              <a:endParaRPr lang="zh-CN" altLang="en-US" sz="1600" dirty="0">
                <a:solidFill>
                  <a:srgbClr val="00B0F0"/>
                </a:solidFill>
              </a:endParaRPr>
            </a:p>
          </p:txBody>
        </p: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6AB655C7-7B2D-0D91-AD21-1B10F326BC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2641" y="4771616"/>
              <a:ext cx="468205" cy="194605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3" name="文本框 232">
                  <a:extLst>
                    <a:ext uri="{FF2B5EF4-FFF2-40B4-BE49-F238E27FC236}">
                      <a16:creationId xmlns:a16="http://schemas.microsoft.com/office/drawing/2014/main" id="{56233511-BB24-2D57-C7C5-656AE03E501A}"/>
                    </a:ext>
                  </a:extLst>
                </p:cNvPr>
                <p:cNvSpPr txBox="1"/>
                <p:nvPr/>
              </p:nvSpPr>
              <p:spPr>
                <a:xfrm>
                  <a:off x="3177051" y="4917572"/>
                  <a:ext cx="468205" cy="4865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𝑂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3" name="文本框 232">
                  <a:extLst>
                    <a:ext uri="{FF2B5EF4-FFF2-40B4-BE49-F238E27FC236}">
                      <a16:creationId xmlns:a16="http://schemas.microsoft.com/office/drawing/2014/main" id="{56233511-BB24-2D57-C7C5-656AE03E5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7051" y="4917572"/>
                  <a:ext cx="468205" cy="486514"/>
                </a:xfrm>
                <a:prstGeom prst="rect">
                  <a:avLst/>
                </a:prstGeom>
                <a:blipFill>
                  <a:blip r:embed="rId65"/>
                  <a:stretch>
                    <a:fillRect l="-10169" b="-33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AAD33239-1370-1BFA-61AE-3F181711D8C7}"/>
                </a:ext>
              </a:extLst>
            </p:cNvPr>
            <p:cNvCxnSpPr>
              <a:cxnSpLocks/>
            </p:cNvCxnSpPr>
            <p:nvPr/>
          </p:nvCxnSpPr>
          <p:spPr>
            <a:xfrm>
              <a:off x="4722128" y="2485002"/>
              <a:ext cx="1404616" cy="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任意多边形: 形状 235">
              <a:extLst>
                <a:ext uri="{FF2B5EF4-FFF2-40B4-BE49-F238E27FC236}">
                  <a16:creationId xmlns:a16="http://schemas.microsoft.com/office/drawing/2014/main" id="{D1106F57-6116-34BE-6970-EC9F58B4DAB4}"/>
                </a:ext>
              </a:extLst>
            </p:cNvPr>
            <p:cNvSpPr/>
            <p:nvPr/>
          </p:nvSpPr>
          <p:spPr>
            <a:xfrm>
              <a:off x="3457973" y="3360727"/>
              <a:ext cx="1123693" cy="1605495"/>
            </a:xfrm>
            <a:custGeom>
              <a:avLst/>
              <a:gdLst>
                <a:gd name="connsiteX0" fmla="*/ 0 w 893618"/>
                <a:gd name="connsiteY0" fmla="*/ 1709304 h 1709304"/>
                <a:gd name="connsiteX1" fmla="*/ 509155 w 893618"/>
                <a:gd name="connsiteY1" fmla="*/ 311727 h 1709304"/>
                <a:gd name="connsiteX2" fmla="*/ 893618 w 893618"/>
                <a:gd name="connsiteY2" fmla="*/ 0 h 170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3618" h="1709304">
                  <a:moveTo>
                    <a:pt x="0" y="1709304"/>
                  </a:moveTo>
                  <a:cubicBezTo>
                    <a:pt x="180109" y="1152957"/>
                    <a:pt x="360219" y="596611"/>
                    <a:pt x="509155" y="311727"/>
                  </a:cubicBezTo>
                  <a:cubicBezTo>
                    <a:pt x="658091" y="26843"/>
                    <a:pt x="775854" y="13421"/>
                    <a:pt x="893618" y="0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37" name="任意多边形: 形状 236">
              <a:extLst>
                <a:ext uri="{FF2B5EF4-FFF2-40B4-BE49-F238E27FC236}">
                  <a16:creationId xmlns:a16="http://schemas.microsoft.com/office/drawing/2014/main" id="{ECE6DE7A-031B-E8D9-1B7A-095CB9527E94}"/>
                </a:ext>
              </a:extLst>
            </p:cNvPr>
            <p:cNvSpPr/>
            <p:nvPr/>
          </p:nvSpPr>
          <p:spPr>
            <a:xfrm>
              <a:off x="3457974" y="4066171"/>
              <a:ext cx="936411" cy="900000"/>
            </a:xfrm>
            <a:custGeom>
              <a:avLst/>
              <a:gdLst>
                <a:gd name="connsiteX0" fmla="*/ 0 w 893618"/>
                <a:gd name="connsiteY0" fmla="*/ 1709304 h 1709304"/>
                <a:gd name="connsiteX1" fmla="*/ 509155 w 893618"/>
                <a:gd name="connsiteY1" fmla="*/ 311727 h 1709304"/>
                <a:gd name="connsiteX2" fmla="*/ 893618 w 893618"/>
                <a:gd name="connsiteY2" fmla="*/ 0 h 170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3618" h="1709304">
                  <a:moveTo>
                    <a:pt x="0" y="1709304"/>
                  </a:moveTo>
                  <a:cubicBezTo>
                    <a:pt x="180109" y="1152957"/>
                    <a:pt x="360219" y="596611"/>
                    <a:pt x="509155" y="311727"/>
                  </a:cubicBezTo>
                  <a:cubicBezTo>
                    <a:pt x="658091" y="26843"/>
                    <a:pt x="775854" y="13421"/>
                    <a:pt x="893618" y="0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F81875A5-EB6D-591D-9105-D99203FA8E4D}"/>
                </a:ext>
              </a:extLst>
            </p:cNvPr>
            <p:cNvSpPr/>
            <p:nvPr/>
          </p:nvSpPr>
          <p:spPr>
            <a:xfrm>
              <a:off x="3456000" y="2160000"/>
              <a:ext cx="1296000" cy="2808000"/>
            </a:xfrm>
            <a:custGeom>
              <a:avLst/>
              <a:gdLst>
                <a:gd name="connsiteX0" fmla="*/ 0 w 723900"/>
                <a:gd name="connsiteY0" fmla="*/ 1479550 h 1479550"/>
                <a:gd name="connsiteX1" fmla="*/ 482600 w 723900"/>
                <a:gd name="connsiteY1" fmla="*/ 1143000 h 1479550"/>
                <a:gd name="connsiteX2" fmla="*/ 723900 w 723900"/>
                <a:gd name="connsiteY2" fmla="*/ 0 h 147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3900" h="1479550">
                  <a:moveTo>
                    <a:pt x="0" y="1479550"/>
                  </a:moveTo>
                  <a:cubicBezTo>
                    <a:pt x="180975" y="1434571"/>
                    <a:pt x="361950" y="1389592"/>
                    <a:pt x="482600" y="1143000"/>
                  </a:cubicBezTo>
                  <a:cubicBezTo>
                    <a:pt x="603250" y="896408"/>
                    <a:pt x="723900" y="0"/>
                    <a:pt x="723900" y="0"/>
                  </a:cubicBezTo>
                </a:path>
              </a:pathLst>
            </a:custGeom>
            <a:noFill/>
            <a:ln w="254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8F70A410-E410-758D-B40A-514F863E58A6}"/>
                </a:ext>
              </a:extLst>
            </p:cNvPr>
            <p:cNvSpPr/>
            <p:nvPr/>
          </p:nvSpPr>
          <p:spPr>
            <a:xfrm>
              <a:off x="3457974" y="4552685"/>
              <a:ext cx="749128" cy="413537"/>
            </a:xfrm>
            <a:custGeom>
              <a:avLst/>
              <a:gdLst>
                <a:gd name="connsiteX0" fmla="*/ 0 w 893618"/>
                <a:gd name="connsiteY0" fmla="*/ 1709304 h 1709304"/>
                <a:gd name="connsiteX1" fmla="*/ 509155 w 893618"/>
                <a:gd name="connsiteY1" fmla="*/ 311727 h 1709304"/>
                <a:gd name="connsiteX2" fmla="*/ 893618 w 893618"/>
                <a:gd name="connsiteY2" fmla="*/ 0 h 170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3618" h="1709304">
                  <a:moveTo>
                    <a:pt x="0" y="1709304"/>
                  </a:moveTo>
                  <a:cubicBezTo>
                    <a:pt x="180109" y="1152957"/>
                    <a:pt x="360219" y="596611"/>
                    <a:pt x="509155" y="311727"/>
                  </a:cubicBezTo>
                  <a:cubicBezTo>
                    <a:pt x="658091" y="26843"/>
                    <a:pt x="775854" y="13421"/>
                    <a:pt x="893618" y="0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4CD72AE2-548D-4CCF-AD07-365AA5AAF78D}"/>
                </a:ext>
              </a:extLst>
            </p:cNvPr>
            <p:cNvCxnSpPr>
              <a:cxnSpLocks/>
            </p:cNvCxnSpPr>
            <p:nvPr/>
          </p:nvCxnSpPr>
          <p:spPr>
            <a:xfrm>
              <a:off x="4207102" y="4552684"/>
              <a:ext cx="1919642" cy="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5B1DBAA6-809A-8BD7-8804-36A78276F278}"/>
              </a:ext>
            </a:extLst>
          </p:cNvPr>
          <p:cNvGrpSpPr/>
          <p:nvPr/>
        </p:nvGrpSpPr>
        <p:grpSpPr>
          <a:xfrm>
            <a:off x="540000" y="1206000"/>
            <a:ext cx="2844000" cy="2477665"/>
            <a:chOff x="4608000" y="1260000"/>
            <a:chExt cx="2844000" cy="2477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37DE6FA3-826E-CBA2-B216-DB827E9A4BB7}"/>
                    </a:ext>
                  </a:extLst>
                </p:cNvPr>
                <p:cNvSpPr txBox="1"/>
                <p:nvPr/>
              </p:nvSpPr>
              <p:spPr>
                <a:xfrm>
                  <a:off x="4608000" y="2448000"/>
                  <a:ext cx="612000" cy="1008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</m:oMath>
                    </m:oMathPara>
                  </a14:m>
                  <a:endParaRPr kumimoji="1" lang="en-US" altLang="zh-CN" sz="2000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BE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0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</m:oMath>
                    </m:oMathPara>
                  </a14:m>
                  <a:endParaRPr kumimoji="1" lang="en-US" altLang="zh-CN" sz="2000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37DE6FA3-826E-CBA2-B216-DB827E9A4B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8000" y="2448000"/>
                  <a:ext cx="612000" cy="1008000"/>
                </a:xfrm>
                <a:prstGeom prst="rect">
                  <a:avLst/>
                </a:prstGeom>
                <a:blipFill>
                  <a:blip r:embed="rId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9420202-DA75-463F-3BDA-1EC2085CD56F}"/>
                </a:ext>
              </a:extLst>
            </p:cNvPr>
            <p:cNvSpPr txBox="1"/>
            <p:nvPr/>
          </p:nvSpPr>
          <p:spPr>
            <a:xfrm>
              <a:off x="6084000" y="3276000"/>
              <a:ext cx="43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FB365C6F-33D6-DAC2-60B1-5C56FB33A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8000" y="223140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1E8AA627-7FD3-3617-3A6C-DC2B9DFD5C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8000" y="2214000"/>
              <a:ext cx="432000" cy="21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237DD3B1-3982-A793-ADAF-1577C79C5FBA}"/>
                </a:ext>
              </a:extLst>
            </p:cNvPr>
            <p:cNvCxnSpPr>
              <a:cxnSpLocks/>
            </p:cNvCxnSpPr>
            <p:nvPr/>
          </p:nvCxnSpPr>
          <p:spPr>
            <a:xfrm>
              <a:off x="5868000" y="2754000"/>
              <a:ext cx="432000" cy="21600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4356503B-9222-7816-8B4F-CD447D1B4F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0000" y="1764000"/>
              <a:ext cx="0" cy="46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788BD7F7-6BB2-5ADF-8818-C6062D6FD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999" y="2970000"/>
              <a:ext cx="0" cy="36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55A0D7E0-DAC9-37EF-3FEB-33C79CB72116}"/>
                </a:ext>
              </a:extLst>
            </p:cNvPr>
            <p:cNvCxnSpPr>
              <a:cxnSpLocks/>
            </p:cNvCxnSpPr>
            <p:nvPr/>
          </p:nvCxnSpPr>
          <p:spPr>
            <a:xfrm>
              <a:off x="5184000" y="2592000"/>
              <a:ext cx="68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F215574B-474E-D0C2-0A2C-D66D9317E1E7}"/>
                </a:ext>
              </a:extLst>
            </p:cNvPr>
            <p:cNvSpPr txBox="1"/>
            <p:nvPr/>
          </p:nvSpPr>
          <p:spPr>
            <a:xfrm>
              <a:off x="4960800" y="2088000"/>
              <a:ext cx="43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9B705A5D-5D95-A184-D41C-12DB7B7AEE7C}"/>
                </a:ext>
              </a:extLst>
            </p:cNvPr>
            <p:cNvSpPr/>
            <p:nvPr/>
          </p:nvSpPr>
          <p:spPr>
            <a:xfrm>
              <a:off x="5112000" y="25272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BDF07B87-7B6A-F140-4255-93047004A90F}"/>
                </a:ext>
              </a:extLst>
            </p:cNvPr>
            <p:cNvSpPr/>
            <p:nvPr/>
          </p:nvSpPr>
          <p:spPr>
            <a:xfrm>
              <a:off x="6912000" y="16992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73224EE4-2F38-4264-7BAB-0100B5DFFE40}"/>
                </a:ext>
              </a:extLst>
            </p:cNvPr>
            <p:cNvSpPr txBox="1"/>
            <p:nvPr/>
          </p:nvSpPr>
          <p:spPr>
            <a:xfrm>
              <a:off x="6760800" y="1260000"/>
              <a:ext cx="43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64E240F5-BC02-2CF3-DE84-B6752A99F807}"/>
                </a:ext>
              </a:extLst>
            </p:cNvPr>
            <p:cNvCxnSpPr>
              <a:cxnSpLocks/>
            </p:cNvCxnSpPr>
            <p:nvPr/>
          </p:nvCxnSpPr>
          <p:spPr>
            <a:xfrm>
              <a:off x="6300000" y="1764000"/>
              <a:ext cx="61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BC35C9C7-72D8-DB55-99E4-4ACD3410E87A}"/>
                </a:ext>
              </a:extLst>
            </p:cNvPr>
            <p:cNvCxnSpPr>
              <a:cxnSpLocks/>
            </p:cNvCxnSpPr>
            <p:nvPr/>
          </p:nvCxnSpPr>
          <p:spPr>
            <a:xfrm>
              <a:off x="5184000" y="3330000"/>
              <a:ext cx="180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C8C0EB8B-8FB1-921A-CAB0-AF46FB3BB151}"/>
                </a:ext>
              </a:extLst>
            </p:cNvPr>
            <p:cNvSpPr/>
            <p:nvPr/>
          </p:nvSpPr>
          <p:spPr>
            <a:xfrm>
              <a:off x="5112000" y="32652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E8097601-37B8-357A-2E89-B43492361CB9}"/>
                </a:ext>
              </a:extLst>
            </p:cNvPr>
            <p:cNvSpPr/>
            <p:nvPr/>
          </p:nvSpPr>
          <p:spPr>
            <a:xfrm>
              <a:off x="6912000" y="32652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8C8908F1-4999-A3C3-0B53-DD33619BE861}"/>
                </a:ext>
              </a:extLst>
            </p:cNvPr>
            <p:cNvSpPr/>
            <p:nvPr/>
          </p:nvSpPr>
          <p:spPr>
            <a:xfrm>
              <a:off x="6246000" y="3276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2C7ADC7A-EC95-1F68-80A4-9910705B50E8}"/>
                    </a:ext>
                  </a:extLst>
                </p:cNvPr>
                <p:cNvSpPr txBox="1"/>
                <p:nvPr/>
              </p:nvSpPr>
              <p:spPr>
                <a:xfrm>
                  <a:off x="6480000" y="1836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2C7ADC7A-EC95-1F68-80A4-9910705B50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000" y="1836000"/>
                  <a:ext cx="360000" cy="432000"/>
                </a:xfrm>
                <a:prstGeom prst="rect">
                  <a:avLst/>
                </a:prstGeom>
                <a:blipFill>
                  <a:blip r:embed="rId67"/>
                  <a:stretch>
                    <a:fillRect l="-5085" r="-13559" b="-98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直接箭头连接符 114">
              <a:extLst>
                <a:ext uri="{FF2B5EF4-FFF2-40B4-BE49-F238E27FC236}">
                  <a16:creationId xmlns:a16="http://schemas.microsoft.com/office/drawing/2014/main" id="{68BDD381-75F7-2B36-F09A-B36134CDB4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8000" y="1872000"/>
              <a:ext cx="432000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>
              <a:extLst>
                <a:ext uri="{FF2B5EF4-FFF2-40B4-BE49-F238E27FC236}">
                  <a16:creationId xmlns:a16="http://schemas.microsoft.com/office/drawing/2014/main" id="{FCD3B5BD-653B-C190-8797-05261A87FC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8000" y="2700000"/>
              <a:ext cx="432000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50171CA1-FBD4-FBFA-F7C0-5A4CDC6479AE}"/>
                    </a:ext>
                  </a:extLst>
                </p:cNvPr>
                <p:cNvSpPr txBox="1"/>
                <p:nvPr/>
              </p:nvSpPr>
              <p:spPr>
                <a:xfrm>
                  <a:off x="5328000" y="2664000"/>
                  <a:ext cx="360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50171CA1-FBD4-FBFA-F7C0-5A4CDC647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8000" y="2664000"/>
                  <a:ext cx="360000" cy="432000"/>
                </a:xfrm>
                <a:prstGeom prst="rect">
                  <a:avLst/>
                </a:prstGeom>
                <a:blipFill>
                  <a:blip r:embed="rId68"/>
                  <a:stretch>
                    <a:fillRect l="-5085" r="-16949" b="-98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4CC9648F-E223-B3CF-B81B-D2EC2574C559}"/>
                    </a:ext>
                  </a:extLst>
                </p:cNvPr>
                <p:cNvSpPr txBox="1"/>
                <p:nvPr/>
              </p:nvSpPr>
              <p:spPr>
                <a:xfrm>
                  <a:off x="6876000" y="1746000"/>
                  <a:ext cx="576000" cy="162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</m:oMath>
                    </m:oMathPara>
                  </a14:m>
                  <a:endParaRPr kumimoji="1" lang="en-US" altLang="zh-CN" sz="2000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  <a:p>
                  <a:pPr algn="r"/>
                  <a:endParaRPr kumimoji="1" lang="en-US" altLang="zh-CN" sz="2000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CE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0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r"/>
                  <a:endParaRPr kumimoji="1" lang="en-US" altLang="zh-CN" sz="20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</m:oMath>
                    </m:oMathPara>
                  </a14:m>
                  <a:endParaRPr kumimoji="1" lang="en-US" altLang="zh-CN" sz="2000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4CC9648F-E223-B3CF-B81B-D2EC2574C5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6000" y="1746000"/>
                  <a:ext cx="576000" cy="1620000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E80F703B-D6F1-C4CA-0094-681EB88455C3}"/>
              </a:ext>
            </a:extLst>
          </p:cNvPr>
          <p:cNvGrpSpPr/>
          <p:nvPr/>
        </p:nvGrpSpPr>
        <p:grpSpPr>
          <a:xfrm>
            <a:off x="900000" y="4248000"/>
            <a:ext cx="2051203" cy="2340358"/>
            <a:chOff x="576000" y="4536507"/>
            <a:chExt cx="2051203" cy="2340358"/>
          </a:xfrm>
        </p:grpSpPr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E945A01F-3405-9FA5-06F0-B66A877146D8}"/>
                </a:ext>
              </a:extLst>
            </p:cNvPr>
            <p:cNvCxnSpPr>
              <a:cxnSpLocks/>
            </p:cNvCxnSpPr>
            <p:nvPr/>
          </p:nvCxnSpPr>
          <p:spPr>
            <a:xfrm>
              <a:off x="900000" y="6048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CB4A3EE6-D09F-CC84-E4D6-8F45D741F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0000" y="5760000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9F8D541F-A739-C32F-781E-A163C907CB0A}"/>
                </a:ext>
              </a:extLst>
            </p:cNvPr>
            <p:cNvCxnSpPr>
              <a:cxnSpLocks/>
            </p:cNvCxnSpPr>
            <p:nvPr/>
          </p:nvCxnSpPr>
          <p:spPr>
            <a:xfrm>
              <a:off x="1260000" y="5472000"/>
              <a:ext cx="0" cy="57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1F389AA0-8E7A-583E-6086-AB9F54495C12}"/>
                </a:ext>
              </a:extLst>
            </p:cNvPr>
            <p:cNvCxnSpPr>
              <a:cxnSpLocks/>
            </p:cNvCxnSpPr>
            <p:nvPr/>
          </p:nvCxnSpPr>
          <p:spPr>
            <a:xfrm>
              <a:off x="1439999" y="5472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Rectangle 8">
                  <a:extLst>
                    <a:ext uri="{FF2B5EF4-FFF2-40B4-BE49-F238E27FC236}">
                      <a16:creationId xmlns:a16="http://schemas.microsoft.com/office/drawing/2014/main" id="{2FA1B014-E2EE-F158-9E91-86017B997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4000" y="5580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</m:t>
                        </m:r>
                      </m:oMath>
                    </m:oMathPara>
                  </a14:m>
                  <a:endParaRPr kumimoji="1" lang="zh-CN" altLang="en-US" sz="2400" b="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24" name="Rectangle 8">
                  <a:extLst>
                    <a:ext uri="{FF2B5EF4-FFF2-40B4-BE49-F238E27FC236}">
                      <a16:creationId xmlns:a16="http://schemas.microsoft.com/office/drawing/2014/main" id="{2FA1B014-E2EE-F158-9E91-86017B9972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64000" y="5580000"/>
                  <a:ext cx="360000" cy="461665"/>
                </a:xfrm>
                <a:prstGeom prst="rect">
                  <a:avLst/>
                </a:prstGeom>
                <a:blipFill>
                  <a:blip r:embed="rId70"/>
                  <a:stretch>
                    <a:fillRect l="-13559" b="-11842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Rectangle 8">
                  <a:extLst>
                    <a:ext uri="{FF2B5EF4-FFF2-40B4-BE49-F238E27FC236}">
                      <a16:creationId xmlns:a16="http://schemas.microsoft.com/office/drawing/2014/main" id="{BBB9823C-D0CE-E435-EB1A-24F7C97210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10789" y="4824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</m:t>
                        </m:r>
                      </m:oMath>
                    </m:oMathPara>
                  </a14:m>
                  <a:endParaRPr kumimoji="1" lang="zh-CN" altLang="en-US" sz="2400" b="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25" name="Rectangle 8">
                  <a:extLst>
                    <a:ext uri="{FF2B5EF4-FFF2-40B4-BE49-F238E27FC236}">
                      <a16:creationId xmlns:a16="http://schemas.microsoft.com/office/drawing/2014/main" id="{BBB9823C-D0CE-E435-EB1A-24F7C97210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10789" y="4824000"/>
                  <a:ext cx="360000" cy="461665"/>
                </a:xfrm>
                <a:prstGeom prst="rect">
                  <a:avLst/>
                </a:prstGeom>
                <a:blipFill>
                  <a:blip r:embed="rId71"/>
                  <a:stretch>
                    <a:fillRect l="-1525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Rectangle 8">
                  <a:extLst>
                    <a:ext uri="{FF2B5EF4-FFF2-40B4-BE49-F238E27FC236}">
                      <a16:creationId xmlns:a16="http://schemas.microsoft.com/office/drawing/2014/main" id="{332520B0-3825-8DBE-87C1-F02E48CB35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76000" y="6156507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24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</m:t>
                        </m:r>
                      </m:oMath>
                    </m:oMathPara>
                  </a14:m>
                  <a:endParaRPr kumimoji="1" lang="zh-CN" altLang="en-US" sz="2400" b="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26" name="Rectangle 8">
                  <a:extLst>
                    <a:ext uri="{FF2B5EF4-FFF2-40B4-BE49-F238E27FC236}">
                      <a16:creationId xmlns:a16="http://schemas.microsoft.com/office/drawing/2014/main" id="{332520B0-3825-8DBE-87C1-F02E48CB35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76000" y="6156507"/>
                  <a:ext cx="360000" cy="461665"/>
                </a:xfrm>
                <a:prstGeom prst="rect">
                  <a:avLst/>
                </a:prstGeom>
                <a:blipFill>
                  <a:blip r:embed="rId72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556BEFCA-6D1A-F447-0FC4-A53E1341C826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5382000"/>
              <a:ext cx="0" cy="1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6765FA66-8EE6-CE82-1680-4C30099D3188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5958000"/>
              <a:ext cx="0" cy="1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75735A66-3467-C90B-4B02-0DCE25034DD7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5670000"/>
              <a:ext cx="0" cy="1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46ECF7E4-D75D-CA02-0618-AFE3C03EB99A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6048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D02EB867-BEC4-AF05-3087-A89CB1727C9B}"/>
                </a:ext>
              </a:extLst>
            </p:cNvPr>
            <p:cNvCxnSpPr/>
            <p:nvPr/>
          </p:nvCxnSpPr>
          <p:spPr>
            <a:xfrm>
              <a:off x="1800000" y="5112000"/>
              <a:ext cx="0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80341F16-C2D4-E071-31E2-6D699C07FD94}"/>
                </a:ext>
              </a:extLst>
            </p:cNvPr>
            <p:cNvCxnSpPr/>
            <p:nvPr/>
          </p:nvCxnSpPr>
          <p:spPr>
            <a:xfrm>
              <a:off x="1800000" y="5760000"/>
              <a:ext cx="0" cy="9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317DD9CB-AEC5-4304-5F49-0D0A4A7D1E8F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0" y="5112000"/>
              <a:ext cx="54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3ABB05E2-0A0F-816A-08C4-BA9E57B93312}"/>
                </a:ext>
              </a:extLst>
            </p:cNvPr>
            <p:cNvCxnSpPr>
              <a:cxnSpLocks/>
            </p:cNvCxnSpPr>
            <p:nvPr/>
          </p:nvCxnSpPr>
          <p:spPr>
            <a:xfrm>
              <a:off x="900000" y="6660000"/>
              <a:ext cx="144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2EBFE257-96A4-CCFB-3112-B9282D98FBD4}"/>
                </a:ext>
              </a:extLst>
            </p:cNvPr>
            <p:cNvSpPr/>
            <p:nvPr/>
          </p:nvSpPr>
          <p:spPr>
            <a:xfrm>
              <a:off x="1746000" y="5994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C5CB7EB0-3886-ED4B-519E-D091A41B1C60}"/>
                </a:ext>
              </a:extLst>
            </p:cNvPr>
            <p:cNvSpPr/>
            <p:nvPr/>
          </p:nvSpPr>
          <p:spPr>
            <a:xfrm>
              <a:off x="1746000" y="6606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08FF7C00-F6D6-FD31-C888-118EA46DE0A3}"/>
                    </a:ext>
                  </a:extLst>
                </p:cNvPr>
                <p:cNvSpPr txBox="1"/>
                <p:nvPr/>
              </p:nvSpPr>
              <p:spPr>
                <a:xfrm>
                  <a:off x="576000" y="5806800"/>
                  <a:ext cx="3582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</m:oMath>
                    </m:oMathPara>
                  </a14:m>
                  <a:endParaRPr lang="en-US" altLang="zh-CN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08FF7C00-F6D6-FD31-C888-118EA46DE0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000" y="5806800"/>
                  <a:ext cx="358269" cy="461665"/>
                </a:xfrm>
                <a:prstGeom prst="rect">
                  <a:avLst/>
                </a:prstGeom>
                <a:blipFill>
                  <a:blip r:embed="rId73"/>
                  <a:stretch>
                    <a:fillRect l="-206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63CFB2DC-D4B9-15C9-B989-3C31806C5CC3}"/>
                    </a:ext>
                  </a:extLst>
                </p:cNvPr>
                <p:cNvSpPr txBox="1"/>
                <p:nvPr/>
              </p:nvSpPr>
              <p:spPr>
                <a:xfrm>
                  <a:off x="576000" y="6415200"/>
                  <a:ext cx="3582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</m:oMath>
                    </m:oMathPara>
                  </a14:m>
                  <a:endParaRPr lang="en-US" altLang="zh-CN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63CFB2DC-D4B9-15C9-B989-3C31806C5C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000" y="6415200"/>
                  <a:ext cx="358269" cy="461665"/>
                </a:xfrm>
                <a:prstGeom prst="rect">
                  <a:avLst/>
                </a:prstGeom>
                <a:blipFill>
                  <a:blip r:embed="rId74"/>
                  <a:stretch>
                    <a:fillRect l="-86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BD5A63B2-1A66-7C93-1C45-6144ADFB4439}"/>
                    </a:ext>
                  </a:extLst>
                </p:cNvPr>
                <p:cNvSpPr txBox="1"/>
                <p:nvPr/>
              </p:nvSpPr>
              <p:spPr>
                <a:xfrm>
                  <a:off x="576000" y="6094800"/>
                  <a:ext cx="46720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GS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rgbClr val="C0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BD5A63B2-1A66-7C93-1C45-6144ADFB44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000" y="6094800"/>
                  <a:ext cx="467203" cy="461665"/>
                </a:xfrm>
                <a:prstGeom prst="rect">
                  <a:avLst/>
                </a:prstGeom>
                <a:blipFill>
                  <a:blip r:embed="rId75"/>
                  <a:stretch>
                    <a:fillRect l="-15789" r="-14474"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39DB6EDC-EE1F-8FFD-15D7-809277B0CEB8}"/>
                    </a:ext>
                  </a:extLst>
                </p:cNvPr>
                <p:cNvSpPr txBox="1"/>
                <p:nvPr/>
              </p:nvSpPr>
              <p:spPr>
                <a:xfrm>
                  <a:off x="2160000" y="5040720"/>
                  <a:ext cx="3582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</m:oMath>
                    </m:oMathPara>
                  </a14:m>
                  <a:endParaRPr lang="en-US" altLang="zh-CN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39DB6EDC-EE1F-8FFD-15D7-809277B0CE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0000" y="5040720"/>
                  <a:ext cx="358269" cy="461665"/>
                </a:xfrm>
                <a:prstGeom prst="rect">
                  <a:avLst/>
                </a:prstGeom>
                <a:blipFill>
                  <a:blip r:embed="rId76"/>
                  <a:stretch>
                    <a:fillRect l="-203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A0F7676A-DA85-F55B-74F6-63C87FDF9A5F}"/>
                    </a:ext>
                  </a:extLst>
                </p:cNvPr>
                <p:cNvSpPr txBox="1"/>
                <p:nvPr/>
              </p:nvSpPr>
              <p:spPr>
                <a:xfrm>
                  <a:off x="2160000" y="5652719"/>
                  <a:ext cx="46720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DS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rgbClr val="C0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A0F7676A-DA85-F55B-74F6-63C87FDF9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0000" y="5652719"/>
                  <a:ext cx="467203" cy="461665"/>
                </a:xfrm>
                <a:prstGeom prst="rect">
                  <a:avLst/>
                </a:prstGeom>
                <a:blipFill>
                  <a:blip r:embed="rId77"/>
                  <a:stretch>
                    <a:fillRect l="-15584" r="-15584"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F3BE0026-798B-BDF0-CBF8-41FECB697065}"/>
                    </a:ext>
                  </a:extLst>
                </p:cNvPr>
                <p:cNvSpPr txBox="1"/>
                <p:nvPr/>
              </p:nvSpPr>
              <p:spPr>
                <a:xfrm>
                  <a:off x="2160000" y="6300000"/>
                  <a:ext cx="3582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</m:oMath>
                    </m:oMathPara>
                  </a14:m>
                  <a:endParaRPr lang="en-US" altLang="zh-CN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F3BE0026-798B-BDF0-CBF8-41FECB6970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0000" y="6300000"/>
                  <a:ext cx="358269" cy="461665"/>
                </a:xfrm>
                <a:prstGeom prst="rect">
                  <a:avLst/>
                </a:prstGeom>
                <a:blipFill>
                  <a:blip r:embed="rId78"/>
                  <a:stretch>
                    <a:fillRect l="-678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4" name="直接箭头连接符 143">
              <a:extLst>
                <a:ext uri="{FF2B5EF4-FFF2-40B4-BE49-F238E27FC236}">
                  <a16:creationId xmlns:a16="http://schemas.microsoft.com/office/drawing/2014/main" id="{D948564F-61CA-5692-CDDF-C82BD3C4D1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8000" y="5004507"/>
              <a:ext cx="432000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本框 144">
                  <a:extLst>
                    <a:ext uri="{FF2B5EF4-FFF2-40B4-BE49-F238E27FC236}">
                      <a16:creationId xmlns:a16="http://schemas.microsoft.com/office/drawing/2014/main" id="{CA650E63-5437-B238-E4D4-81EFB0A669BE}"/>
                    </a:ext>
                  </a:extLst>
                </p:cNvPr>
                <p:cNvSpPr txBox="1"/>
                <p:nvPr/>
              </p:nvSpPr>
              <p:spPr>
                <a:xfrm>
                  <a:off x="1980000" y="4536507"/>
                  <a:ext cx="36000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D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rgbClr val="00B05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5" name="文本框 144">
                  <a:extLst>
                    <a:ext uri="{FF2B5EF4-FFF2-40B4-BE49-F238E27FC236}">
                      <a16:creationId xmlns:a16="http://schemas.microsoft.com/office/drawing/2014/main" id="{CA650E63-5437-B238-E4D4-81EFB0A66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0000" y="4536507"/>
                  <a:ext cx="360000" cy="461665"/>
                </a:xfrm>
                <a:prstGeom prst="rect">
                  <a:avLst/>
                </a:prstGeom>
                <a:blipFill>
                  <a:blip r:embed="rId79"/>
                  <a:stretch>
                    <a:fillRect l="-5085" r="-20339"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69608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10229-CBE8-C2C8-AA76-5BDA9C9C2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2B1BBC10-7633-68F8-25D4-AFC6B650FC7B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A675AB4-AE72-2954-A93D-7C83293EA1F2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35" name="箭头: 五边形 34">
                <a:extLst>
                  <a:ext uri="{FF2B5EF4-FFF2-40B4-BE49-F238E27FC236}">
                    <a16:creationId xmlns:a16="http://schemas.microsoft.com/office/drawing/2014/main" id="{47ED6A0C-AFE9-8B36-4C2F-A0A9A266DA71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6" name="箭头: V 形 35">
                <a:extLst>
                  <a:ext uri="{FF2B5EF4-FFF2-40B4-BE49-F238E27FC236}">
                    <a16:creationId xmlns:a16="http://schemas.microsoft.com/office/drawing/2014/main" id="{D25BF03C-5273-7C15-340C-12DA23CFFABD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灯片编号占位符 3">
              <a:extLst>
                <a:ext uri="{FF2B5EF4-FFF2-40B4-BE49-F238E27FC236}">
                  <a16:creationId xmlns:a16="http://schemas.microsoft.com/office/drawing/2014/main" id="{1F2AAB58-80C9-C6A6-0B4E-E42B7C32209B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23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C5E3D414-E983-8BF6-9D33-C1FBC2C53BE9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双极结型三极管 </a:t>
            </a:r>
            <a:r>
              <a:rPr lang="en-US" altLang="zh-CN" sz="3000" dirty="0"/>
              <a:t>—— </a:t>
            </a:r>
            <a:r>
              <a:rPr lang="zh-CN" altLang="en-US" sz="3000" dirty="0">
                <a:solidFill>
                  <a:srgbClr val="FFFF00"/>
                </a:solidFill>
              </a:rPr>
              <a:t>与场效应管的对比</a:t>
            </a:r>
            <a:endParaRPr lang="en-US" altLang="zh-CN" sz="3000" dirty="0"/>
          </a:p>
        </p:txBody>
      </p:sp>
      <p:graphicFrame>
        <p:nvGraphicFramePr>
          <p:cNvPr id="133" name="Group 5">
            <a:extLst>
              <a:ext uri="{FF2B5EF4-FFF2-40B4-BE49-F238E27FC236}">
                <a16:creationId xmlns:a16="http://schemas.microsoft.com/office/drawing/2014/main" id="{8A058944-E75B-5424-75A6-ECDAEC457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461388"/>
              </p:ext>
            </p:extLst>
          </p:nvPr>
        </p:nvGraphicFramePr>
        <p:xfrm>
          <a:off x="606200" y="1296000"/>
          <a:ext cx="10979599" cy="4676777"/>
        </p:xfrm>
        <a:graphic>
          <a:graphicData uri="http://schemas.openxmlformats.org/drawingml/2006/table">
            <a:tbl>
              <a:tblPr/>
              <a:tblGrid>
                <a:gridCol w="179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3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263"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BJT</a:t>
                      </a: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（双极型）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场效应管（单极型）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325"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导电特点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多子和少子都参与导电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只有一种多子导电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325"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控制方式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基极电流控制集电极电流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栅极电压（电场效应）控制沟道电流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13"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类    型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PNP</a:t>
                      </a: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NPN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 </a:t>
                      </a: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沟道、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 </a:t>
                      </a: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沟道、增强型、耗尽型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325"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输入电阻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小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很大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913"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噪    声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较大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较小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2913"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开关速度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高频下性能较差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高频更快（适合数字电路）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746845"/>
                  </a:ext>
                </a:extLst>
              </a:tr>
              <a:tr h="441325"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热稳定性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差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好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抗静电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较强（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 </a:t>
                      </a: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结耐压）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较弱（栅极绝缘层易击穿）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765842"/>
                  </a:ext>
                </a:extLst>
              </a:tr>
              <a:tr h="565150"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制造工艺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较复杂，不易大规模集成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20000"/>
                        </a:spcAft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Aft>
                          <a:spcPct val="2000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Aft>
                          <a:spcPct val="20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2000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简单，易于大规模集成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5331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EB142-39A8-3D14-10FB-AE69E3443E4A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作业</a:t>
            </a:r>
            <a:endParaRPr lang="zh-CN" altLang="en-US" sz="3000" dirty="0">
              <a:solidFill>
                <a:srgbClr val="FFFF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73CF19-F93B-68CD-6A81-7200EDC1848A}"/>
              </a:ext>
            </a:extLst>
          </p:cNvPr>
          <p:cNvSpPr txBox="1"/>
          <p:nvPr/>
        </p:nvSpPr>
        <p:spPr>
          <a:xfrm>
            <a:off x="360001" y="828000"/>
            <a:ext cx="5760000" cy="3549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ct val="30000"/>
              </a:spcAft>
              <a:defRPr/>
            </a:pPr>
            <a:r>
              <a:rPr lang="zh-CN" altLang="en-US" sz="28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电子技术基础（模拟部分）</a:t>
            </a:r>
            <a:endParaRPr lang="en-US" altLang="zh-CN" sz="2800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Aft>
                <a:spcPct val="30000"/>
              </a:spcAft>
              <a:defRPr/>
            </a:pPr>
            <a:r>
              <a:rPr lang="en-US" altLang="zh-CN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 </a:t>
            </a:r>
            <a:r>
              <a:rPr lang="en-US" altLang="zh-CN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800" ker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日的作业</a:t>
            </a:r>
            <a:endParaRPr lang="en-US" altLang="zh-CN" sz="2800" kern="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Aft>
                <a:spcPct val="30000"/>
              </a:spcAft>
              <a:defRPr/>
            </a:pPr>
            <a:r>
              <a:rPr lang="en-US" altLang="zh-CN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P183</a:t>
            </a:r>
            <a:r>
              <a:rPr lang="zh-CN" altLang="en-US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800" kern="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spcAft>
                <a:spcPct val="30000"/>
              </a:spcAft>
              <a:defRPr/>
            </a:pPr>
            <a:r>
              <a:rPr lang="en-US" altLang="zh-CN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.1</a:t>
            </a:r>
            <a:endParaRPr lang="en-US" altLang="zh-CN" sz="2800" kern="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spcAft>
                <a:spcPct val="30000"/>
              </a:spcAft>
              <a:defRPr/>
            </a:pPr>
            <a:r>
              <a:rPr lang="en-US" altLang="zh-CN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5.1.2</a:t>
            </a:r>
          </a:p>
          <a:p>
            <a:pPr lvl="1">
              <a:lnSpc>
                <a:spcPct val="110000"/>
              </a:lnSpc>
              <a:spcAft>
                <a:spcPct val="30000"/>
              </a:spcAft>
              <a:defRPr/>
            </a:pPr>
            <a:r>
              <a:rPr lang="en-US" altLang="zh-CN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5.1.3</a:t>
            </a:r>
          </a:p>
        </p:txBody>
      </p:sp>
    </p:spTree>
    <p:extLst>
      <p:ext uri="{BB962C8B-B14F-4D97-AF65-F5344CB8AC3E}">
        <p14:creationId xmlns:p14="http://schemas.microsoft.com/office/powerpoint/2010/main" val="184151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EC6FF-3A4F-0BDB-4FC0-CD4012864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95C2112-0D1A-D73E-3D73-077AD4022225}"/>
              </a:ext>
            </a:extLst>
          </p:cNvPr>
          <p:cNvSpPr txBox="1"/>
          <p:nvPr/>
        </p:nvSpPr>
        <p:spPr>
          <a:xfrm>
            <a:off x="360000" y="827142"/>
            <a:ext cx="11085685" cy="108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三极管（</a:t>
            </a: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Triode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）：一种控制电流的半导体器件，能将微弱电流信号放大，可做无触点开关，也称双极型晶体管</a:t>
            </a:r>
            <a:r>
              <a:rPr kumimoji="1" lang="zh-CN" altLang="en-US" sz="2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、晶体三极管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B05124E-F210-8ADB-B540-5856B1B84146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89785CE-9DFE-C2F4-03CF-06220D2F9A63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28" name="箭头: 五边形 27">
                <a:extLst>
                  <a:ext uri="{FF2B5EF4-FFF2-40B4-BE49-F238E27FC236}">
                    <a16:creationId xmlns:a16="http://schemas.microsoft.com/office/drawing/2014/main" id="{F9951B22-E97D-399C-06D7-3487CF1369A0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箭头: V 形 28">
                <a:extLst>
                  <a:ext uri="{FF2B5EF4-FFF2-40B4-BE49-F238E27FC236}">
                    <a16:creationId xmlns:a16="http://schemas.microsoft.com/office/drawing/2014/main" id="{BE6C5B41-8437-3CE1-173D-4B000B61AECA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灯片编号占位符 3">
              <a:extLst>
                <a:ext uri="{FF2B5EF4-FFF2-40B4-BE49-F238E27FC236}">
                  <a16:creationId xmlns:a16="http://schemas.microsoft.com/office/drawing/2014/main" id="{0CA449E5-AF71-6DDD-20B2-2F2CBB01A572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3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3E01FAA-C091-D70D-5D60-1EF59B879CAA}"/>
              </a:ext>
            </a:extLst>
          </p:cNvPr>
          <p:cNvGrpSpPr/>
          <p:nvPr/>
        </p:nvGrpSpPr>
        <p:grpSpPr>
          <a:xfrm>
            <a:off x="360000" y="2052000"/>
            <a:ext cx="7722024" cy="4358758"/>
            <a:chOff x="338988" y="1839924"/>
            <a:chExt cx="7722024" cy="4358758"/>
          </a:xfrm>
        </p:grpSpPr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AA4C8A2E-BEAE-FEE0-1155-E7B5FE65F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788" y="2037907"/>
              <a:ext cx="136651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kumimoji="1" lang="en-US" altLang="zh-CN" sz="2800" b="0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 </a:t>
              </a:r>
              <a:r>
                <a:rPr kumimoji="1" lang="zh-CN" altLang="en-US" sz="2800" b="0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沟道</a:t>
              </a: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0ED8030F-4FF8-C821-C4BD-7EB550138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0988" y="3720345"/>
              <a:ext cx="1006475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kumimoji="1" lang="zh-CN" altLang="en-US" sz="2800" b="0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结型</a:t>
              </a:r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9F99364C-82F5-42C8-5688-107C6B5F7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0988" y="2483094"/>
              <a:ext cx="15007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800" b="0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MOS </a:t>
              </a:r>
              <a:r>
                <a:rPr lang="zh-CN" altLang="en-US" sz="2800" b="0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型</a:t>
              </a: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A124E3D2-95B3-DA37-DA12-8B53C1EE0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717" y="3098513"/>
              <a:ext cx="234872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zh-CN" altLang="en-US" sz="2800" b="0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场效应三极管</a:t>
              </a:r>
            </a:p>
          </p:txBody>
        </p:sp>
        <p:sp>
          <p:nvSpPr>
            <p:cNvPr id="25" name="AutoShape 21">
              <a:extLst>
                <a:ext uri="{FF2B5EF4-FFF2-40B4-BE49-F238E27FC236}">
                  <a16:creationId xmlns:a16="http://schemas.microsoft.com/office/drawing/2014/main" id="{E1528A5D-242A-45F0-9F20-012C14988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2062" y="2748042"/>
              <a:ext cx="252413" cy="1224163"/>
            </a:xfrm>
            <a:prstGeom prst="leftBrace">
              <a:avLst>
                <a:gd name="adj1" fmla="val 52033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2800" b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7" name="AutoShape 21">
              <a:extLst>
                <a:ext uri="{FF2B5EF4-FFF2-40B4-BE49-F238E27FC236}">
                  <a16:creationId xmlns:a16="http://schemas.microsoft.com/office/drawing/2014/main" id="{6B2B86F8-4BAD-9FF6-C76A-21E16FD44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713" y="2294099"/>
              <a:ext cx="252413" cy="901211"/>
            </a:xfrm>
            <a:prstGeom prst="leftBrace">
              <a:avLst>
                <a:gd name="adj1" fmla="val 52033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2800" b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0" name="Rectangle 5">
              <a:extLst>
                <a:ext uri="{FF2B5EF4-FFF2-40B4-BE49-F238E27FC236}">
                  <a16:creationId xmlns:a16="http://schemas.microsoft.com/office/drawing/2014/main" id="{4A5B7503-7BAF-DF8A-10D4-9BD6E8605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788" y="2928282"/>
              <a:ext cx="136651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kumimoji="1" lang="en-US" altLang="zh-CN" sz="2800" b="0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 </a:t>
              </a:r>
              <a:r>
                <a:rPr kumimoji="1" lang="en-US" altLang="zh-CN" sz="1000" b="0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zh-CN" altLang="en-US" sz="2800" b="0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沟道</a:t>
              </a:r>
            </a:p>
          </p:txBody>
        </p:sp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8102E6AE-3166-5BE1-548A-3A56E0BF2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4988" y="1839924"/>
              <a:ext cx="138602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kumimoji="1" lang="zh-CN" altLang="en-US" sz="2400" b="0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增强型</a:t>
              </a:r>
            </a:p>
          </p:txBody>
        </p:sp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02578C87-6198-EBEB-66C7-8ADEB53C7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4988" y="2297444"/>
              <a:ext cx="138602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kumimoji="1" lang="zh-CN" altLang="en-US" sz="2400" b="0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耗尽型</a:t>
              </a:r>
            </a:p>
          </p:txBody>
        </p:sp>
        <p:sp>
          <p:nvSpPr>
            <p:cNvPr id="46" name="AutoShape 21">
              <a:extLst>
                <a:ext uri="{FF2B5EF4-FFF2-40B4-BE49-F238E27FC236}">
                  <a16:creationId xmlns:a16="http://schemas.microsoft.com/office/drawing/2014/main" id="{8B47C3CE-0AF4-21DE-C2C9-5648B4A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977" y="2037907"/>
              <a:ext cx="232900" cy="523220"/>
            </a:xfrm>
            <a:prstGeom prst="leftBrace">
              <a:avLst>
                <a:gd name="adj1" fmla="val 28062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2800" b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7" name="Rectangle 5">
              <a:extLst>
                <a:ext uri="{FF2B5EF4-FFF2-40B4-BE49-F238E27FC236}">
                  <a16:creationId xmlns:a16="http://schemas.microsoft.com/office/drawing/2014/main" id="{73B1B994-EDB9-22C6-926A-7F4490051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4988" y="2737532"/>
              <a:ext cx="138602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kumimoji="1" lang="zh-CN" altLang="en-US" sz="2400" b="0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增强型</a:t>
              </a:r>
            </a:p>
          </p:txBody>
        </p:sp>
        <p:sp>
          <p:nvSpPr>
            <p:cNvPr id="48" name="Rectangle 5">
              <a:extLst>
                <a:ext uri="{FF2B5EF4-FFF2-40B4-BE49-F238E27FC236}">
                  <a16:creationId xmlns:a16="http://schemas.microsoft.com/office/drawing/2014/main" id="{1DC319D4-D433-3E60-B337-A735E34B5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4988" y="3195053"/>
              <a:ext cx="136650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kumimoji="1" lang="zh-CN" altLang="en-US" sz="2400" b="0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耗尽型</a:t>
              </a:r>
            </a:p>
          </p:txBody>
        </p:sp>
        <p:sp>
          <p:nvSpPr>
            <p:cNvPr id="49" name="AutoShape 21">
              <a:extLst>
                <a:ext uri="{FF2B5EF4-FFF2-40B4-BE49-F238E27FC236}">
                  <a16:creationId xmlns:a16="http://schemas.microsoft.com/office/drawing/2014/main" id="{5505CF3A-C36C-462D-D0DB-CEC586D79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977" y="2935515"/>
              <a:ext cx="232900" cy="523220"/>
            </a:xfrm>
            <a:prstGeom prst="leftBrace">
              <a:avLst>
                <a:gd name="adj1" fmla="val 28062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2800" b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76C8A771-4227-7267-BCAE-5E0F7BF6A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988" y="3455794"/>
              <a:ext cx="16106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kumimoji="1" lang="en-US" altLang="zh-CN" sz="2800" b="0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 </a:t>
              </a:r>
              <a:r>
                <a:rPr kumimoji="1" lang="zh-CN" altLang="en-US" sz="2800" b="0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沟道</a:t>
              </a:r>
            </a:p>
          </p:txBody>
        </p:sp>
        <p:sp>
          <p:nvSpPr>
            <p:cNvPr id="52" name="AutoShape 21">
              <a:extLst>
                <a:ext uri="{FF2B5EF4-FFF2-40B4-BE49-F238E27FC236}">
                  <a16:creationId xmlns:a16="http://schemas.microsoft.com/office/drawing/2014/main" id="{93CBFEF9-0D6C-EB20-2F13-C52F90B4F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730" y="3659036"/>
              <a:ext cx="232900" cy="641730"/>
            </a:xfrm>
            <a:prstGeom prst="leftBrace">
              <a:avLst>
                <a:gd name="adj1" fmla="val 44016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2800" b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D5626ED4-C7CB-2FAF-7CD9-76EDB8914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988" y="3980788"/>
              <a:ext cx="1610633" cy="534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kumimoji="1" lang="en-US" altLang="zh-CN" sz="2800" b="0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 </a:t>
              </a:r>
              <a:r>
                <a:rPr kumimoji="1" lang="en-US" altLang="zh-CN" sz="1000" b="0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zh-CN" altLang="en-US" sz="2800" b="0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沟道</a:t>
              </a:r>
            </a:p>
          </p:txBody>
        </p:sp>
        <p:sp>
          <p:nvSpPr>
            <p:cNvPr id="54" name="Rectangle 4">
              <a:extLst>
                <a:ext uri="{FF2B5EF4-FFF2-40B4-BE49-F238E27FC236}">
                  <a16:creationId xmlns:a16="http://schemas.microsoft.com/office/drawing/2014/main" id="{F8760FF6-484F-FD72-5A0C-455753B6E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717" y="5227172"/>
              <a:ext cx="2700337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 typeface="Times New Roman" panose="02020603050405020304" pitchFamily="18" charset="0"/>
                <a:buNone/>
              </a:pPr>
              <a:r>
                <a:rPr lang="zh-CN" altLang="en-US" sz="2800" b="0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双极结型三极管</a:t>
              </a:r>
              <a:endParaRPr lang="en-US" altLang="zh-CN" sz="2800" b="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" name="AutoShape 21">
              <a:extLst>
                <a:ext uri="{FF2B5EF4-FFF2-40B4-BE49-F238E27FC236}">
                  <a16:creationId xmlns:a16="http://schemas.microsoft.com/office/drawing/2014/main" id="{BF664432-AAD6-AADB-EA5C-D5A2C31AA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128" y="5164972"/>
              <a:ext cx="232900" cy="772100"/>
            </a:xfrm>
            <a:prstGeom prst="leftBrace">
              <a:avLst>
                <a:gd name="adj1" fmla="val 44016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2800" b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" name="Rectangle 22">
              <a:extLst>
                <a:ext uri="{FF2B5EF4-FFF2-40B4-BE49-F238E27FC236}">
                  <a16:creationId xmlns:a16="http://schemas.microsoft.com/office/drawing/2014/main" id="{F4000EBA-0C72-2160-93C1-FAC97DAEC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8988" y="4903362"/>
              <a:ext cx="100806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800" b="0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NPN</a:t>
              </a:r>
              <a:endParaRPr kumimoji="1" lang="zh-CN" altLang="en-US" sz="2800" b="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" name="Rectangle 22">
              <a:extLst>
                <a:ext uri="{FF2B5EF4-FFF2-40B4-BE49-F238E27FC236}">
                  <a16:creationId xmlns:a16="http://schemas.microsoft.com/office/drawing/2014/main" id="{4AC7A7F8-2ED5-BF72-5E7C-DC5884857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8988" y="5675462"/>
              <a:ext cx="100806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800" b="0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PNP</a:t>
              </a:r>
              <a:endParaRPr kumimoji="1" lang="zh-CN" altLang="en-US" sz="2800" b="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" name="AutoShape 21">
              <a:extLst>
                <a:ext uri="{FF2B5EF4-FFF2-40B4-BE49-F238E27FC236}">
                  <a16:creationId xmlns:a16="http://schemas.microsoft.com/office/drawing/2014/main" id="{E049265E-96DB-0175-1D4C-FCB9D00B9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88" y="3348340"/>
              <a:ext cx="420505" cy="2162115"/>
            </a:xfrm>
            <a:prstGeom prst="leftBrace">
              <a:avLst>
                <a:gd name="adj1" fmla="val 52033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2800" b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61" name="图片 60">
            <a:extLst>
              <a:ext uri="{FF2B5EF4-FFF2-40B4-BE49-F238E27FC236}">
                <a16:creationId xmlns:a16="http://schemas.microsoft.com/office/drawing/2014/main" id="{090D2BD7-8783-3283-958F-7B84B3879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000" y="1692000"/>
            <a:ext cx="1931037" cy="1753019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CF91EE7A-C55D-7545-8A4C-C3ABDD10B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000" y="3708000"/>
            <a:ext cx="1793971" cy="1253350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103E81D0-3150-524B-5F51-70C1E09DB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4000" y="2016000"/>
            <a:ext cx="1213274" cy="1138758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FAC4C3B3-B0E8-6BF6-B75B-572A10D3A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6810" y="3528000"/>
            <a:ext cx="905270" cy="915992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1A323F9A-89AC-D47D-0427-E237B57B814B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三极管的定义和分类回顾</a:t>
            </a:r>
          </a:p>
        </p:txBody>
      </p:sp>
    </p:spTree>
    <p:extLst>
      <p:ext uri="{BB962C8B-B14F-4D97-AF65-F5344CB8AC3E}">
        <p14:creationId xmlns:p14="http://schemas.microsoft.com/office/powerpoint/2010/main" val="3895755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D3D2F-B4CA-255F-722D-238E81C8F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918DF-B3C7-9D88-8566-97258E27C4B7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双极结型三极管</a:t>
            </a:r>
            <a:endParaRPr lang="en-US" altLang="zh-CN" sz="3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87F166-EF5B-CFB4-8109-6EAD15181E4D}"/>
              </a:ext>
            </a:extLst>
          </p:cNvPr>
          <p:cNvSpPr txBox="1"/>
          <p:nvPr/>
        </p:nvSpPr>
        <p:spPr>
          <a:xfrm>
            <a:off x="360000" y="827142"/>
            <a:ext cx="11160000" cy="1159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双极结型三极管（</a:t>
            </a: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Bipolar Junction Transistor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BJT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分为 </a:t>
            </a: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NPN 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型和 </a:t>
            </a: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PNP 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型两种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9F958D3A-E2FC-A06B-BE55-E1A05D797B96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AA42826F-865C-F60B-F5DB-4222AE78984F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154" name="箭头: 五边形 153">
                <a:extLst>
                  <a:ext uri="{FF2B5EF4-FFF2-40B4-BE49-F238E27FC236}">
                    <a16:creationId xmlns:a16="http://schemas.microsoft.com/office/drawing/2014/main" id="{060ABEC1-8E0B-8190-282B-7C8421BF790D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5" name="箭头: V 形 154">
                <a:extLst>
                  <a:ext uri="{FF2B5EF4-FFF2-40B4-BE49-F238E27FC236}">
                    <a16:creationId xmlns:a16="http://schemas.microsoft.com/office/drawing/2014/main" id="{586D936E-CE4E-85F5-BCCB-7248573A4C30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3" name="灯片编号占位符 3">
              <a:extLst>
                <a:ext uri="{FF2B5EF4-FFF2-40B4-BE49-F238E27FC236}">
                  <a16:creationId xmlns:a16="http://schemas.microsoft.com/office/drawing/2014/main" id="{87C44B75-491C-580E-26E0-F31ADB537D36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4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28829DA-F693-B629-180A-E9E99E8D901E}"/>
              </a:ext>
            </a:extLst>
          </p:cNvPr>
          <p:cNvGrpSpPr/>
          <p:nvPr/>
        </p:nvGrpSpPr>
        <p:grpSpPr>
          <a:xfrm>
            <a:off x="9108000" y="1764000"/>
            <a:ext cx="2988000" cy="4068000"/>
            <a:chOff x="9108000" y="1728000"/>
            <a:chExt cx="2988000" cy="4068000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76964E1-8333-E948-4326-5967AD41EE8C}"/>
                </a:ext>
              </a:extLst>
            </p:cNvPr>
            <p:cNvSpPr txBox="1"/>
            <p:nvPr/>
          </p:nvSpPr>
          <p:spPr>
            <a:xfrm>
              <a:off x="9108000" y="3060000"/>
              <a:ext cx="720000" cy="72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基极</a:t>
              </a:r>
              <a:endPara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58D4B1B-1737-01B8-8232-A2FD0BD53EE9}"/>
                </a:ext>
              </a:extLst>
            </p:cNvPr>
            <p:cNvSpPr/>
            <p:nvPr/>
          </p:nvSpPr>
          <p:spPr>
            <a:xfrm>
              <a:off x="10008000" y="3816000"/>
              <a:ext cx="1080000" cy="2160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5D50B9B-A783-8E62-75A4-18401AE77D8A}"/>
                </a:ext>
              </a:extLst>
            </p:cNvPr>
            <p:cNvSpPr/>
            <p:nvPr/>
          </p:nvSpPr>
          <p:spPr>
            <a:xfrm>
              <a:off x="10008000" y="3024000"/>
              <a:ext cx="1080000" cy="2160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2DCB76A-5361-C630-6381-B0C5F72466C3}"/>
                </a:ext>
              </a:extLst>
            </p:cNvPr>
            <p:cNvSpPr/>
            <p:nvPr/>
          </p:nvSpPr>
          <p:spPr>
            <a:xfrm>
              <a:off x="10007999" y="2447999"/>
              <a:ext cx="1080000" cy="2160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1B73155-580E-276A-E43A-A1128E3DC4AD}"/>
                </a:ext>
              </a:extLst>
            </p:cNvPr>
            <p:cNvCxnSpPr>
              <a:cxnSpLocks/>
              <a:stCxn id="7" idx="1"/>
              <a:endCxn id="7" idx="3"/>
            </p:cNvCxnSpPr>
            <p:nvPr/>
          </p:nvCxnSpPr>
          <p:spPr>
            <a:xfrm>
              <a:off x="10008000" y="3132000"/>
              <a:ext cx="108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03A7967-7A70-5B9B-61D3-DC2C10316EB4}"/>
                </a:ext>
              </a:extLst>
            </p:cNvPr>
            <p:cNvSpPr/>
            <p:nvPr/>
          </p:nvSpPr>
          <p:spPr>
            <a:xfrm>
              <a:off x="10332000" y="2340000"/>
              <a:ext cx="432000" cy="108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25818ED1-3A20-D4CC-1AA4-5E997D9B83EB}"/>
                </a:ext>
              </a:extLst>
            </p:cNvPr>
            <p:cNvCxnSpPr>
              <a:cxnSpLocks/>
              <a:stCxn id="19" idx="6"/>
              <a:endCxn id="28" idx="1"/>
            </p:cNvCxnSpPr>
            <p:nvPr/>
          </p:nvCxnSpPr>
          <p:spPr>
            <a:xfrm>
              <a:off x="9792000" y="3528000"/>
              <a:ext cx="108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EBD6104-AA21-6D48-45F4-5661233BF090}"/>
                </a:ext>
              </a:extLst>
            </p:cNvPr>
            <p:cNvCxnSpPr>
              <a:cxnSpLocks/>
              <a:stCxn id="17" idx="4"/>
              <a:endCxn id="11" idx="0"/>
            </p:cNvCxnSpPr>
            <p:nvPr/>
          </p:nvCxnSpPr>
          <p:spPr>
            <a:xfrm>
              <a:off x="10548000" y="2232000"/>
              <a:ext cx="0" cy="10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72EAAD7-BDC2-67DC-345E-9F512609A81A}"/>
                </a:ext>
              </a:extLst>
            </p:cNvPr>
            <p:cNvCxnSpPr>
              <a:cxnSpLocks/>
              <a:stCxn id="18" idx="0"/>
              <a:endCxn id="32" idx="2"/>
            </p:cNvCxnSpPr>
            <p:nvPr/>
          </p:nvCxnSpPr>
          <p:spPr>
            <a:xfrm flipV="1">
              <a:off x="10548000" y="4716000"/>
              <a:ext cx="0" cy="10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51C640B-BE84-2796-EDFC-4B916D87DCD8}"/>
                </a:ext>
              </a:extLst>
            </p:cNvPr>
            <p:cNvSpPr/>
            <p:nvPr/>
          </p:nvSpPr>
          <p:spPr>
            <a:xfrm>
              <a:off x="10494000" y="2124000"/>
              <a:ext cx="108000" cy="108000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7B9B92A8-7F6E-0DFC-9C8A-DD52AF995E1D}"/>
                </a:ext>
              </a:extLst>
            </p:cNvPr>
            <p:cNvSpPr/>
            <p:nvPr/>
          </p:nvSpPr>
          <p:spPr>
            <a:xfrm>
              <a:off x="10494000" y="4824000"/>
              <a:ext cx="108000" cy="108000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13FB18F6-3D82-DA0F-3970-757DC7256AE8}"/>
                </a:ext>
              </a:extLst>
            </p:cNvPr>
            <p:cNvSpPr/>
            <p:nvPr/>
          </p:nvSpPr>
          <p:spPr>
            <a:xfrm>
              <a:off x="9684000" y="3474000"/>
              <a:ext cx="108000" cy="108000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3DFF549-AA1E-9444-86FB-6D7DCCF24F4F}"/>
                </a:ext>
              </a:extLst>
            </p:cNvPr>
            <p:cNvSpPr txBox="1"/>
            <p:nvPr/>
          </p:nvSpPr>
          <p:spPr>
            <a:xfrm>
              <a:off x="9918000" y="1728000"/>
              <a:ext cx="1260000" cy="396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集电极</a:t>
              </a:r>
              <a:r>
                <a:rPr kumimoji="1"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7FB06EC-0A60-BD6F-C6DE-D7AE061483E9}"/>
                </a:ext>
              </a:extLst>
            </p:cNvPr>
            <p:cNvSpPr txBox="1"/>
            <p:nvPr/>
          </p:nvSpPr>
          <p:spPr>
            <a:xfrm>
              <a:off x="9918000" y="4932000"/>
              <a:ext cx="1260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发射极</a:t>
              </a:r>
              <a:r>
                <a:rPr kumimoji="1"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8A93BDB6-0F2F-9BF0-F7C5-E40BFD2260B0}"/>
                </a:ext>
              </a:extLst>
            </p:cNvPr>
            <p:cNvCxnSpPr>
              <a:cxnSpLocks/>
              <a:stCxn id="5" idx="1"/>
              <a:endCxn id="5" idx="3"/>
            </p:cNvCxnSpPr>
            <p:nvPr/>
          </p:nvCxnSpPr>
          <p:spPr>
            <a:xfrm>
              <a:off x="10008000" y="3924000"/>
              <a:ext cx="108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57D65A6-7B0B-09D5-ECA2-96F75CC06AB8}"/>
                </a:ext>
              </a:extLst>
            </p:cNvPr>
            <p:cNvSpPr/>
            <p:nvPr/>
          </p:nvSpPr>
          <p:spPr>
            <a:xfrm>
              <a:off x="9900000" y="3312000"/>
              <a:ext cx="108000" cy="432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87A74DA-6851-29CE-2BE5-0971857B3EEB}"/>
                </a:ext>
              </a:extLst>
            </p:cNvPr>
            <p:cNvSpPr/>
            <p:nvPr/>
          </p:nvSpPr>
          <p:spPr>
            <a:xfrm>
              <a:off x="10332000" y="4608000"/>
              <a:ext cx="432000" cy="108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EF68FB7F-D211-D868-551A-A6C9A6F16CE0}"/>
                </a:ext>
              </a:extLst>
            </p:cNvPr>
            <p:cNvSpPr txBox="1"/>
            <p:nvPr/>
          </p:nvSpPr>
          <p:spPr>
            <a:xfrm>
              <a:off x="10116000" y="2448000"/>
              <a:ext cx="864000" cy="576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</a:p>
            <a:p>
              <a:pPr algn="ctr"/>
              <a:r>
                <a:rPr kumimoji="1"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集电区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5057F80-A5C1-52E3-1AD9-34A82C90639A}"/>
                </a:ext>
              </a:extLst>
            </p:cNvPr>
            <p:cNvSpPr txBox="1"/>
            <p:nvPr/>
          </p:nvSpPr>
          <p:spPr>
            <a:xfrm>
              <a:off x="10116000" y="3240000"/>
              <a:ext cx="864000" cy="576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</a:p>
            <a:p>
              <a:pPr algn="ctr"/>
              <a:r>
                <a:rPr kumimoji="1"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基区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FF7955C-6659-A49D-CE6A-C550A0DE3373}"/>
                </a:ext>
              </a:extLst>
            </p:cNvPr>
            <p:cNvSpPr txBox="1"/>
            <p:nvPr/>
          </p:nvSpPr>
          <p:spPr>
            <a:xfrm>
              <a:off x="10116000" y="4032000"/>
              <a:ext cx="864000" cy="576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</a:p>
            <a:p>
              <a:pPr algn="ctr"/>
              <a:r>
                <a:rPr kumimoji="1"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发射区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B63FBFEA-7B5A-08E8-03EF-A13E167A9010}"/>
                </a:ext>
              </a:extLst>
            </p:cNvPr>
            <p:cNvSpPr txBox="1"/>
            <p:nvPr/>
          </p:nvSpPr>
          <p:spPr>
            <a:xfrm>
              <a:off x="11160000" y="2736000"/>
              <a:ext cx="936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集电结</a:t>
              </a:r>
              <a:endPara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0A53BDD-E05E-2FF9-1D65-7994AE34C925}"/>
                </a:ext>
              </a:extLst>
            </p:cNvPr>
            <p:cNvSpPr txBox="1"/>
            <p:nvPr/>
          </p:nvSpPr>
          <p:spPr>
            <a:xfrm>
              <a:off x="11160000" y="3960000"/>
              <a:ext cx="936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发射结</a:t>
              </a:r>
              <a:endPara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22385AC-8EF3-9E4E-EA45-428B1E1D0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16000" y="3024000"/>
              <a:ext cx="216000" cy="72000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F3F73331-211A-FB4D-2EB8-661A5CDA42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16000" y="3960000"/>
              <a:ext cx="216000" cy="72000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652F228A-25A2-9934-B299-A196145753A7}"/>
                </a:ext>
              </a:extLst>
            </p:cNvPr>
            <p:cNvSpPr txBox="1"/>
            <p:nvPr/>
          </p:nvSpPr>
          <p:spPr>
            <a:xfrm>
              <a:off x="9900000" y="5364000"/>
              <a:ext cx="1296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PNP </a:t>
              </a:r>
              <a:r>
                <a:rPr kumimoji="1" lang="zh-CN" altLang="en-US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</a:t>
              </a:r>
              <a:endParaRPr kumimoji="1"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9E7D50A8-F243-70DD-D3E1-CFA59F0535C0}"/>
              </a:ext>
            </a:extLst>
          </p:cNvPr>
          <p:cNvSpPr txBox="1"/>
          <p:nvPr/>
        </p:nvSpPr>
        <p:spPr>
          <a:xfrm>
            <a:off x="720000" y="6012000"/>
            <a:ext cx="38520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电路符号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4BC99B5-F56D-C94C-9967-2AF2E518CDAB}"/>
              </a:ext>
            </a:extLst>
          </p:cNvPr>
          <p:cNvSpPr txBox="1"/>
          <p:nvPr/>
        </p:nvSpPr>
        <p:spPr>
          <a:xfrm>
            <a:off x="6588000" y="6012000"/>
            <a:ext cx="46800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结构示意图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C64618EB-900C-CF64-9657-0F33A483A72E}"/>
              </a:ext>
            </a:extLst>
          </p:cNvPr>
          <p:cNvGrpSpPr/>
          <p:nvPr/>
        </p:nvGrpSpPr>
        <p:grpSpPr>
          <a:xfrm>
            <a:off x="5760000" y="1764000"/>
            <a:ext cx="2988000" cy="4097665"/>
            <a:chOff x="9108000" y="1728000"/>
            <a:chExt cx="2988000" cy="4097665"/>
          </a:xfrm>
        </p:grpSpPr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0CB73CB2-3AD0-2A66-0345-701D261B7F32}"/>
                </a:ext>
              </a:extLst>
            </p:cNvPr>
            <p:cNvSpPr txBox="1"/>
            <p:nvPr/>
          </p:nvSpPr>
          <p:spPr>
            <a:xfrm>
              <a:off x="9108000" y="3060000"/>
              <a:ext cx="720000" cy="72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基极</a:t>
              </a:r>
              <a:endPara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92B963A-1DEA-D807-8FBB-F7CCBD8FCF21}"/>
                </a:ext>
              </a:extLst>
            </p:cNvPr>
            <p:cNvSpPr/>
            <p:nvPr/>
          </p:nvSpPr>
          <p:spPr>
            <a:xfrm>
              <a:off x="10008000" y="3816000"/>
              <a:ext cx="1080000" cy="2160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C028E7FC-1BC6-ED95-88B9-BF84CB531C03}"/>
                </a:ext>
              </a:extLst>
            </p:cNvPr>
            <p:cNvSpPr/>
            <p:nvPr/>
          </p:nvSpPr>
          <p:spPr>
            <a:xfrm>
              <a:off x="10008000" y="3024000"/>
              <a:ext cx="1080000" cy="2160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619B7DA4-966A-1C18-8BCB-C7A456079812}"/>
                </a:ext>
              </a:extLst>
            </p:cNvPr>
            <p:cNvSpPr/>
            <p:nvPr/>
          </p:nvSpPr>
          <p:spPr>
            <a:xfrm>
              <a:off x="10007999" y="2447999"/>
              <a:ext cx="1080000" cy="2160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BB27C09C-7C08-0919-3D92-B916CD8F7603}"/>
                </a:ext>
              </a:extLst>
            </p:cNvPr>
            <p:cNvCxnSpPr>
              <a:cxnSpLocks/>
              <a:stCxn id="72" idx="1"/>
              <a:endCxn id="72" idx="3"/>
            </p:cNvCxnSpPr>
            <p:nvPr/>
          </p:nvCxnSpPr>
          <p:spPr>
            <a:xfrm>
              <a:off x="10008000" y="3132000"/>
              <a:ext cx="108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BD847FC-14BE-1A80-1700-9F56DE33AE0E}"/>
                </a:ext>
              </a:extLst>
            </p:cNvPr>
            <p:cNvSpPr/>
            <p:nvPr/>
          </p:nvSpPr>
          <p:spPr>
            <a:xfrm>
              <a:off x="10332000" y="2340000"/>
              <a:ext cx="432000" cy="108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721D5CE2-301D-B507-3295-57236970C47F}"/>
                </a:ext>
              </a:extLst>
            </p:cNvPr>
            <p:cNvCxnSpPr>
              <a:cxnSpLocks/>
              <a:stCxn id="81" idx="6"/>
              <a:endCxn id="85" idx="1"/>
            </p:cNvCxnSpPr>
            <p:nvPr/>
          </p:nvCxnSpPr>
          <p:spPr>
            <a:xfrm>
              <a:off x="9792000" y="3528000"/>
              <a:ext cx="108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1F53AE82-E216-3720-CB41-0254977C998D}"/>
                </a:ext>
              </a:extLst>
            </p:cNvPr>
            <p:cNvCxnSpPr>
              <a:cxnSpLocks/>
              <a:stCxn id="79" idx="4"/>
              <a:endCxn id="75" idx="0"/>
            </p:cNvCxnSpPr>
            <p:nvPr/>
          </p:nvCxnSpPr>
          <p:spPr>
            <a:xfrm>
              <a:off x="10548000" y="2232000"/>
              <a:ext cx="0" cy="10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B70BE2DB-0997-73E5-5446-725D0FDC7EF0}"/>
                </a:ext>
              </a:extLst>
            </p:cNvPr>
            <p:cNvCxnSpPr>
              <a:cxnSpLocks/>
              <a:stCxn id="80" idx="0"/>
              <a:endCxn id="86" idx="2"/>
            </p:cNvCxnSpPr>
            <p:nvPr/>
          </p:nvCxnSpPr>
          <p:spPr>
            <a:xfrm flipV="1">
              <a:off x="10548000" y="4716000"/>
              <a:ext cx="0" cy="10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814E5C9A-20EA-0721-3789-6C75E0E05C2C}"/>
                </a:ext>
              </a:extLst>
            </p:cNvPr>
            <p:cNvSpPr/>
            <p:nvPr/>
          </p:nvSpPr>
          <p:spPr>
            <a:xfrm>
              <a:off x="10494000" y="2124000"/>
              <a:ext cx="108000" cy="108000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428C346F-4D8E-2931-9741-6B13AFE15C1A}"/>
                </a:ext>
              </a:extLst>
            </p:cNvPr>
            <p:cNvSpPr/>
            <p:nvPr/>
          </p:nvSpPr>
          <p:spPr>
            <a:xfrm>
              <a:off x="10494000" y="4824000"/>
              <a:ext cx="108000" cy="108000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DA2A5AD1-206C-42DD-6989-9E27D2315278}"/>
                </a:ext>
              </a:extLst>
            </p:cNvPr>
            <p:cNvSpPr/>
            <p:nvPr/>
          </p:nvSpPr>
          <p:spPr>
            <a:xfrm>
              <a:off x="9684000" y="3474000"/>
              <a:ext cx="108000" cy="108000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04951A3F-CBDF-E7CD-5B15-378CB077C6A9}"/>
                </a:ext>
              </a:extLst>
            </p:cNvPr>
            <p:cNvSpPr txBox="1"/>
            <p:nvPr/>
          </p:nvSpPr>
          <p:spPr>
            <a:xfrm>
              <a:off x="9918000" y="1728000"/>
              <a:ext cx="1260000" cy="396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集电极</a:t>
              </a:r>
              <a:r>
                <a:rPr kumimoji="1"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3B29243E-7878-49F2-F686-A0AFF740C409}"/>
                </a:ext>
              </a:extLst>
            </p:cNvPr>
            <p:cNvSpPr txBox="1"/>
            <p:nvPr/>
          </p:nvSpPr>
          <p:spPr>
            <a:xfrm>
              <a:off x="9918000" y="4932000"/>
              <a:ext cx="1260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发射极</a:t>
              </a:r>
              <a:r>
                <a:rPr kumimoji="1"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B1CA5BCA-4887-7FC5-9A52-6B6CE22E6C82}"/>
                </a:ext>
              </a:extLst>
            </p:cNvPr>
            <p:cNvCxnSpPr>
              <a:cxnSpLocks/>
              <a:stCxn id="71" idx="1"/>
              <a:endCxn id="71" idx="3"/>
            </p:cNvCxnSpPr>
            <p:nvPr/>
          </p:nvCxnSpPr>
          <p:spPr>
            <a:xfrm>
              <a:off x="10008000" y="3924000"/>
              <a:ext cx="108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7062D76E-5070-1496-D9E3-F71EA4D25D09}"/>
                </a:ext>
              </a:extLst>
            </p:cNvPr>
            <p:cNvSpPr/>
            <p:nvPr/>
          </p:nvSpPr>
          <p:spPr>
            <a:xfrm>
              <a:off x="9900000" y="3312000"/>
              <a:ext cx="108000" cy="432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B82E3122-D7B9-D614-4025-1E9614E810A3}"/>
                </a:ext>
              </a:extLst>
            </p:cNvPr>
            <p:cNvSpPr/>
            <p:nvPr/>
          </p:nvSpPr>
          <p:spPr>
            <a:xfrm>
              <a:off x="10332000" y="4608000"/>
              <a:ext cx="432000" cy="108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D0C810AC-D7F3-62DD-CAE0-88FDB7BADAE4}"/>
                </a:ext>
              </a:extLst>
            </p:cNvPr>
            <p:cNvSpPr txBox="1"/>
            <p:nvPr/>
          </p:nvSpPr>
          <p:spPr>
            <a:xfrm>
              <a:off x="10116000" y="2448000"/>
              <a:ext cx="8640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</a:p>
            <a:p>
              <a:pPr algn="ctr"/>
              <a:r>
                <a:rPr kumimoji="1"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集电区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3F6A8273-CD9E-2B17-326F-B10AB70891FA}"/>
                </a:ext>
              </a:extLst>
            </p:cNvPr>
            <p:cNvSpPr txBox="1"/>
            <p:nvPr/>
          </p:nvSpPr>
          <p:spPr>
            <a:xfrm>
              <a:off x="10116000" y="3240000"/>
              <a:ext cx="8640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</a:p>
            <a:p>
              <a:pPr algn="ctr"/>
              <a:r>
                <a:rPr kumimoji="1"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基区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0B421BC7-748A-D575-F278-7F1DA57CF28A}"/>
                </a:ext>
              </a:extLst>
            </p:cNvPr>
            <p:cNvSpPr txBox="1"/>
            <p:nvPr/>
          </p:nvSpPr>
          <p:spPr>
            <a:xfrm>
              <a:off x="10116000" y="4032000"/>
              <a:ext cx="8640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</a:p>
            <a:p>
              <a:pPr algn="ctr"/>
              <a:r>
                <a:rPr kumimoji="1"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发射区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FDB7D452-4290-C513-2442-7C0183139B9A}"/>
                </a:ext>
              </a:extLst>
            </p:cNvPr>
            <p:cNvSpPr txBox="1"/>
            <p:nvPr/>
          </p:nvSpPr>
          <p:spPr>
            <a:xfrm>
              <a:off x="11160000" y="2736000"/>
              <a:ext cx="936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集电结</a:t>
              </a:r>
              <a:endPara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714514E3-9CEE-D2E7-6443-02595FA2FC2F}"/>
                </a:ext>
              </a:extLst>
            </p:cNvPr>
            <p:cNvSpPr txBox="1"/>
            <p:nvPr/>
          </p:nvSpPr>
          <p:spPr>
            <a:xfrm>
              <a:off x="11160000" y="3960000"/>
              <a:ext cx="936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发射结</a:t>
              </a:r>
              <a:endPara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374FB148-ACC2-64EC-008C-AC88C121B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16000" y="3024000"/>
              <a:ext cx="216000" cy="72000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4103E0CE-A8A5-CD03-2B43-1EDF187982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16000" y="3960000"/>
              <a:ext cx="216000" cy="72000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9AA6ABBA-1EB8-7DA9-1674-411385063E33}"/>
                </a:ext>
              </a:extLst>
            </p:cNvPr>
            <p:cNvSpPr txBox="1"/>
            <p:nvPr/>
          </p:nvSpPr>
          <p:spPr>
            <a:xfrm>
              <a:off x="9900000" y="5364000"/>
              <a:ext cx="12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NPN </a:t>
              </a:r>
              <a:r>
                <a:rPr kumimoji="1" lang="zh-CN" altLang="en-US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</a:t>
              </a:r>
              <a:endParaRPr kumimoji="1"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C19D6CC-8477-65D3-F64F-D10ED0AD6D38}"/>
              </a:ext>
            </a:extLst>
          </p:cNvPr>
          <p:cNvGrpSpPr/>
          <p:nvPr/>
        </p:nvGrpSpPr>
        <p:grpSpPr>
          <a:xfrm>
            <a:off x="720000" y="2916000"/>
            <a:ext cx="3852000" cy="2945665"/>
            <a:chOff x="720000" y="2916000"/>
            <a:chExt cx="3852000" cy="2945665"/>
          </a:xfrm>
        </p:grpSpPr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00CA4AD3-AC0A-DD5F-3283-8852EBF0A2E8}"/>
                </a:ext>
              </a:extLst>
            </p:cNvPr>
            <p:cNvSpPr txBox="1"/>
            <p:nvPr/>
          </p:nvSpPr>
          <p:spPr>
            <a:xfrm>
              <a:off x="3168000" y="3924000"/>
              <a:ext cx="43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2" name="文本框 201">
              <a:extLst>
                <a:ext uri="{FF2B5EF4-FFF2-40B4-BE49-F238E27FC236}">
                  <a16:creationId xmlns:a16="http://schemas.microsoft.com/office/drawing/2014/main" id="{435CE525-B8CE-D3EC-445E-869E9DD13C74}"/>
                </a:ext>
              </a:extLst>
            </p:cNvPr>
            <p:cNvSpPr txBox="1"/>
            <p:nvPr/>
          </p:nvSpPr>
          <p:spPr>
            <a:xfrm>
              <a:off x="720000" y="3924000"/>
              <a:ext cx="432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4" name="文本框 203">
              <a:extLst>
                <a:ext uri="{FF2B5EF4-FFF2-40B4-BE49-F238E27FC236}">
                  <a16:creationId xmlns:a16="http://schemas.microsoft.com/office/drawing/2014/main" id="{9AF5AC40-E8D5-F0B1-9DED-0C6160130F2A}"/>
                </a:ext>
              </a:extLst>
            </p:cNvPr>
            <p:cNvSpPr txBox="1"/>
            <p:nvPr/>
          </p:nvSpPr>
          <p:spPr>
            <a:xfrm>
              <a:off x="1692000" y="4896000"/>
              <a:ext cx="432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E8986871-EF61-155A-34FF-965B38887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000" y="381540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5ACAF5E5-5F73-2A0F-C1E2-B7512744C7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000" y="3798000"/>
              <a:ext cx="432000" cy="21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24A30B9B-EA68-4358-7E63-E589386E669D}"/>
                </a:ext>
              </a:extLst>
            </p:cNvPr>
            <p:cNvCxnSpPr>
              <a:cxnSpLocks/>
            </p:cNvCxnSpPr>
            <p:nvPr/>
          </p:nvCxnSpPr>
          <p:spPr>
            <a:xfrm>
              <a:off x="1476000" y="4338000"/>
              <a:ext cx="432000" cy="21600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DDF32C83-B15A-922E-14BA-6D0A1F0227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8000" y="3348000"/>
              <a:ext cx="0" cy="46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40871E83-CA75-38EA-46D0-990CD3CF3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999" y="4554000"/>
              <a:ext cx="0" cy="45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9E786441-6081-A589-DDE6-71C083AA05CF}"/>
                </a:ext>
              </a:extLst>
            </p:cNvPr>
            <p:cNvCxnSpPr>
              <a:cxnSpLocks/>
            </p:cNvCxnSpPr>
            <p:nvPr/>
          </p:nvCxnSpPr>
          <p:spPr>
            <a:xfrm>
              <a:off x="1080000" y="4176000"/>
              <a:ext cx="39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椭圆 195">
              <a:extLst>
                <a:ext uri="{FF2B5EF4-FFF2-40B4-BE49-F238E27FC236}">
                  <a16:creationId xmlns:a16="http://schemas.microsoft.com/office/drawing/2014/main" id="{9B7CC83E-6BDB-155B-3072-40B03AE097C1}"/>
                </a:ext>
              </a:extLst>
            </p:cNvPr>
            <p:cNvSpPr/>
            <p:nvPr/>
          </p:nvSpPr>
          <p:spPr>
            <a:xfrm>
              <a:off x="1080000" y="41112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45D485C9-2714-C9BD-5A57-61109EC8EAE0}"/>
                </a:ext>
              </a:extLst>
            </p:cNvPr>
            <p:cNvSpPr/>
            <p:nvPr/>
          </p:nvSpPr>
          <p:spPr>
            <a:xfrm>
              <a:off x="1843200" y="33480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C60EA8D9-A44C-C6BC-63F7-FBDE1708AFC8}"/>
                </a:ext>
              </a:extLst>
            </p:cNvPr>
            <p:cNvSpPr/>
            <p:nvPr/>
          </p:nvSpPr>
          <p:spPr>
            <a:xfrm>
              <a:off x="1843200" y="48600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03" name="文本框 202">
              <a:extLst>
                <a:ext uri="{FF2B5EF4-FFF2-40B4-BE49-F238E27FC236}">
                  <a16:creationId xmlns:a16="http://schemas.microsoft.com/office/drawing/2014/main" id="{42E8532C-481A-D996-C5CE-ADB3B5928781}"/>
                </a:ext>
              </a:extLst>
            </p:cNvPr>
            <p:cNvSpPr txBox="1"/>
            <p:nvPr/>
          </p:nvSpPr>
          <p:spPr>
            <a:xfrm>
              <a:off x="1674000" y="2916000"/>
              <a:ext cx="432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98FC34DE-C3EA-3468-8E94-067C435078DB}"/>
                </a:ext>
              </a:extLst>
            </p:cNvPr>
            <p:cNvSpPr txBox="1"/>
            <p:nvPr/>
          </p:nvSpPr>
          <p:spPr>
            <a:xfrm>
              <a:off x="720000" y="5400000"/>
              <a:ext cx="1404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NPN </a:t>
              </a:r>
              <a:r>
                <a:rPr kumimoji="1" lang="zh-CN" altLang="en-US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</a:t>
              </a:r>
              <a:endParaRPr kumimoji="1"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4A41847A-3D6F-FFAA-8C85-26CC413F6AFF}"/>
                </a:ext>
              </a:extLst>
            </p:cNvPr>
            <p:cNvSpPr txBox="1"/>
            <p:nvPr/>
          </p:nvSpPr>
          <p:spPr>
            <a:xfrm>
              <a:off x="4140000" y="4896000"/>
              <a:ext cx="432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4964F935-EDA3-9278-E124-A2C433A143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4000" y="381540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C11B8B0D-562A-9AA2-6F31-6FA48CADCA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4000" y="3798000"/>
              <a:ext cx="432000" cy="21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610775E2-7626-4581-6FBA-A85F0FD30E8F}"/>
                </a:ext>
              </a:extLst>
            </p:cNvPr>
            <p:cNvCxnSpPr>
              <a:cxnSpLocks/>
            </p:cNvCxnSpPr>
            <p:nvPr/>
          </p:nvCxnSpPr>
          <p:spPr>
            <a:xfrm>
              <a:off x="3924000" y="4338000"/>
              <a:ext cx="432000" cy="216000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12EA8EAE-6E24-8781-E622-260955EC62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6000" y="3348000"/>
              <a:ext cx="0" cy="46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1D0DAD12-2632-0677-AF5D-E91252AAA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5999" y="4554000"/>
              <a:ext cx="0" cy="45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348E014E-4440-5A76-6046-771FDC5EE2D4}"/>
                </a:ext>
              </a:extLst>
            </p:cNvPr>
            <p:cNvCxnSpPr>
              <a:cxnSpLocks/>
            </p:cNvCxnSpPr>
            <p:nvPr/>
          </p:nvCxnSpPr>
          <p:spPr>
            <a:xfrm>
              <a:off x="3528000" y="4176000"/>
              <a:ext cx="39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87A7EA77-513C-1448-24ED-3C99D201E072}"/>
                </a:ext>
              </a:extLst>
            </p:cNvPr>
            <p:cNvSpPr/>
            <p:nvPr/>
          </p:nvSpPr>
          <p:spPr>
            <a:xfrm>
              <a:off x="3528000" y="41112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F0C4A79A-F0CC-7363-7B6B-251803112B46}"/>
                </a:ext>
              </a:extLst>
            </p:cNvPr>
            <p:cNvSpPr/>
            <p:nvPr/>
          </p:nvSpPr>
          <p:spPr>
            <a:xfrm>
              <a:off x="4291200" y="33480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A230DD66-C70A-4E1D-1F72-931BFD28FEFB}"/>
                </a:ext>
              </a:extLst>
            </p:cNvPr>
            <p:cNvSpPr/>
            <p:nvPr/>
          </p:nvSpPr>
          <p:spPr>
            <a:xfrm>
              <a:off x="4291200" y="48600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C8420277-A630-D685-C413-47B1D4914696}"/>
                </a:ext>
              </a:extLst>
            </p:cNvPr>
            <p:cNvSpPr txBox="1"/>
            <p:nvPr/>
          </p:nvSpPr>
          <p:spPr>
            <a:xfrm>
              <a:off x="4122000" y="2916000"/>
              <a:ext cx="432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5F1A5EB5-64AB-3826-AB74-B864AB20887D}"/>
                </a:ext>
              </a:extLst>
            </p:cNvPr>
            <p:cNvSpPr txBox="1"/>
            <p:nvPr/>
          </p:nvSpPr>
          <p:spPr>
            <a:xfrm>
              <a:off x="3168000" y="5400000"/>
              <a:ext cx="1404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PNP </a:t>
              </a:r>
              <a:r>
                <a:rPr kumimoji="1" lang="zh-CN" altLang="en-US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</a:t>
              </a:r>
              <a:endParaRPr kumimoji="1"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0640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439E000-B2C8-2B7F-2EF3-D615E253F88C}"/>
              </a:ext>
            </a:extLst>
          </p:cNvPr>
          <p:cNvSpPr txBox="1"/>
          <p:nvPr/>
        </p:nvSpPr>
        <p:spPr>
          <a:xfrm>
            <a:off x="360000" y="827142"/>
            <a:ext cx="11180611" cy="2726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双极结型三极管（</a:t>
            </a: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Bipolar Junction Transistor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BJT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结构特点：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发射区掺杂浓度最高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基区很薄（微米级）且掺杂浓度很低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集电区掺杂浓度远低于发射区，且面积很大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E48A20A-18F9-86E3-EC2B-64F01C470317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ACB71832-7107-C58D-1D15-C8B689636FC0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154" name="箭头: 五边形 153">
                <a:extLst>
                  <a:ext uri="{FF2B5EF4-FFF2-40B4-BE49-F238E27FC236}">
                    <a16:creationId xmlns:a16="http://schemas.microsoft.com/office/drawing/2014/main" id="{93AC92AB-C159-200A-FEC9-183A804DE57F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5" name="箭头: V 形 154">
                <a:extLst>
                  <a:ext uri="{FF2B5EF4-FFF2-40B4-BE49-F238E27FC236}">
                    <a16:creationId xmlns:a16="http://schemas.microsoft.com/office/drawing/2014/main" id="{1110E4CA-DA90-324C-95E7-5A4220204A54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3" name="灯片编号占位符 3">
              <a:extLst>
                <a:ext uri="{FF2B5EF4-FFF2-40B4-BE49-F238E27FC236}">
                  <a16:creationId xmlns:a16="http://schemas.microsoft.com/office/drawing/2014/main" id="{B19DA99B-75C5-60AB-2CD8-C0DFEF91489F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5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157" name="文本框 156">
            <a:extLst>
              <a:ext uri="{FF2B5EF4-FFF2-40B4-BE49-F238E27FC236}">
                <a16:creationId xmlns:a16="http://schemas.microsoft.com/office/drawing/2014/main" id="{78751033-461A-0AE9-27AF-51BEF6D36E0E}"/>
              </a:ext>
            </a:extLst>
          </p:cNvPr>
          <p:cNvSpPr txBox="1"/>
          <p:nvPr/>
        </p:nvSpPr>
        <p:spPr>
          <a:xfrm>
            <a:off x="7920000" y="4680000"/>
            <a:ext cx="3672180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kumimoji="1"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NPN </a:t>
            </a:r>
            <a:r>
              <a:rPr kumimoji="1"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 </a:t>
            </a:r>
            <a:r>
              <a:rPr kumimoji="1"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BJT </a:t>
            </a:r>
            <a:r>
              <a:rPr kumimoji="1"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截面图</a:t>
            </a:r>
            <a:endParaRPr kumimoji="1" lang="en-US" altLang="zh-CN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kumimoji="1"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：发射极（</a:t>
            </a:r>
            <a:r>
              <a:rPr kumimoji="1"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emitter</a:t>
            </a: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kumimoji="1"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：基极（</a:t>
            </a:r>
            <a:r>
              <a:rPr kumimoji="1"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</a:t>
            </a: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kumimoji="1"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：集电极（</a:t>
            </a:r>
            <a:r>
              <a:rPr kumimoji="1"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collector</a:t>
            </a: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79ED20CB-1137-8B16-A301-A67752DDEADD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双极结型三极管</a:t>
            </a:r>
            <a:endParaRPr lang="en-US" altLang="zh-CN" sz="3000" dirty="0"/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F642F84E-AEE8-4B83-C7F6-BB72A574120E}"/>
              </a:ext>
            </a:extLst>
          </p:cNvPr>
          <p:cNvGrpSpPr/>
          <p:nvPr/>
        </p:nvGrpSpPr>
        <p:grpSpPr>
          <a:xfrm>
            <a:off x="7380000" y="1800000"/>
            <a:ext cx="4211025" cy="2376000"/>
            <a:chOff x="3168000" y="1836000"/>
            <a:chExt cx="4211025" cy="2376000"/>
          </a:xfrm>
        </p:grpSpPr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B42024E2-6F9B-619C-FC89-7BFDA6891328}"/>
                </a:ext>
              </a:extLst>
            </p:cNvPr>
            <p:cNvCxnSpPr>
              <a:cxnSpLocks/>
              <a:stCxn id="77" idx="0"/>
              <a:endCxn id="73" idx="0"/>
            </p:cNvCxnSpPr>
            <p:nvPr/>
          </p:nvCxnSpPr>
          <p:spPr>
            <a:xfrm>
              <a:off x="7146000" y="2160000"/>
              <a:ext cx="0" cy="28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7A3866C3-B537-C3A5-0E5C-1AA10B9CD99F}"/>
                </a:ext>
              </a:extLst>
            </p:cNvPr>
            <p:cNvCxnSpPr>
              <a:cxnSpLocks/>
              <a:stCxn id="76" idx="0"/>
              <a:endCxn id="72" idx="0"/>
            </p:cNvCxnSpPr>
            <p:nvPr/>
          </p:nvCxnSpPr>
          <p:spPr>
            <a:xfrm>
              <a:off x="6660000" y="2160000"/>
              <a:ext cx="0" cy="28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AB28B8DA-0770-B220-23F7-6D3912EEEE83}"/>
                </a:ext>
              </a:extLst>
            </p:cNvPr>
            <p:cNvSpPr/>
            <p:nvPr/>
          </p:nvSpPr>
          <p:spPr>
            <a:xfrm>
              <a:off x="3455025" y="2592000"/>
              <a:ext cx="3924000" cy="1620000"/>
            </a:xfrm>
            <a:prstGeom prst="rect">
              <a:avLst/>
            </a:prstGeom>
            <a:solidFill>
              <a:srgbClr val="FFC8C8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7095F0F8-665E-FD33-CC92-7133CFC0C1DA}"/>
                </a:ext>
              </a:extLst>
            </p:cNvPr>
            <p:cNvSpPr/>
            <p:nvPr/>
          </p:nvSpPr>
          <p:spPr>
            <a:xfrm>
              <a:off x="3924000" y="2591999"/>
              <a:ext cx="2988000" cy="1152000"/>
            </a:xfrm>
            <a:prstGeom prst="rect">
              <a:avLst/>
            </a:prstGeom>
            <a:solidFill>
              <a:srgbClr val="FF00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6E4E79F4-6CE1-7139-BD2F-F1699A46F390}"/>
                </a:ext>
              </a:extLst>
            </p:cNvPr>
            <p:cNvSpPr/>
            <p:nvPr/>
          </p:nvSpPr>
          <p:spPr>
            <a:xfrm>
              <a:off x="4032000" y="2592000"/>
              <a:ext cx="2772000" cy="1044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09138300-DBAD-08A9-012E-64383B83CD10}"/>
                </a:ext>
              </a:extLst>
            </p:cNvPr>
            <p:cNvSpPr/>
            <p:nvPr/>
          </p:nvSpPr>
          <p:spPr>
            <a:xfrm>
              <a:off x="4320000" y="2592000"/>
              <a:ext cx="2196000" cy="756000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6B3035B7-67C6-46A2-9977-F0E3848D9B27}"/>
                </a:ext>
              </a:extLst>
            </p:cNvPr>
            <p:cNvSpPr txBox="1"/>
            <p:nvPr/>
          </p:nvSpPr>
          <p:spPr>
            <a:xfrm>
              <a:off x="3168000" y="2016000"/>
              <a:ext cx="972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集电结</a:t>
              </a:r>
              <a:endPara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E5C362BA-C8EC-ED74-C2AE-64A8CB0F51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8000" y="2376000"/>
              <a:ext cx="108000" cy="288000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5149C423-DCB6-57A7-958C-83AB1A873AA8}"/>
                </a:ext>
              </a:extLst>
            </p:cNvPr>
            <p:cNvSpPr/>
            <p:nvPr/>
          </p:nvSpPr>
          <p:spPr>
            <a:xfrm>
              <a:off x="4428000" y="2592000"/>
              <a:ext cx="1980000" cy="64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48097FF3-CFB6-EA73-1025-BAD07A0463B3}"/>
                </a:ext>
              </a:extLst>
            </p:cNvPr>
            <p:cNvSpPr/>
            <p:nvPr/>
          </p:nvSpPr>
          <p:spPr>
            <a:xfrm>
              <a:off x="5310000" y="2448000"/>
              <a:ext cx="216000" cy="144000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BC9A37FF-378F-5F13-4E58-B0800647D51F}"/>
                </a:ext>
              </a:extLst>
            </p:cNvPr>
            <p:cNvSpPr/>
            <p:nvPr/>
          </p:nvSpPr>
          <p:spPr>
            <a:xfrm>
              <a:off x="6552000" y="2448000"/>
              <a:ext cx="216000" cy="144000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0026CE71-6A34-A9EB-1763-DA3B86E32B2F}"/>
                </a:ext>
              </a:extLst>
            </p:cNvPr>
            <p:cNvSpPr/>
            <p:nvPr/>
          </p:nvSpPr>
          <p:spPr>
            <a:xfrm>
              <a:off x="7038000" y="2448000"/>
              <a:ext cx="216000" cy="144000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E08FA886-988F-B933-66C3-AAE74E7A0609}"/>
                </a:ext>
              </a:extLst>
            </p:cNvPr>
            <p:cNvCxnSpPr>
              <a:cxnSpLocks/>
              <a:stCxn id="75" idx="0"/>
              <a:endCxn id="71" idx="0"/>
            </p:cNvCxnSpPr>
            <p:nvPr/>
          </p:nvCxnSpPr>
          <p:spPr>
            <a:xfrm>
              <a:off x="5418000" y="2160000"/>
              <a:ext cx="0" cy="28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5318DFC7-AAAA-1898-4A86-3CFC6BBBF0DF}"/>
                </a:ext>
              </a:extLst>
            </p:cNvPr>
            <p:cNvSpPr/>
            <p:nvPr/>
          </p:nvSpPr>
          <p:spPr>
            <a:xfrm>
              <a:off x="5364000" y="2160000"/>
              <a:ext cx="108000" cy="108000"/>
            </a:xfrm>
            <a:prstGeom prst="ellipse">
              <a:avLst/>
            </a:prstGeom>
            <a:solidFill>
              <a:schemeClr val="l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6B4AB107-75FE-53F6-E3DE-05DED697B587}"/>
                </a:ext>
              </a:extLst>
            </p:cNvPr>
            <p:cNvSpPr/>
            <p:nvPr/>
          </p:nvSpPr>
          <p:spPr>
            <a:xfrm>
              <a:off x="6606000" y="2160000"/>
              <a:ext cx="108000" cy="108000"/>
            </a:xfrm>
            <a:prstGeom prst="ellipse">
              <a:avLst/>
            </a:prstGeom>
            <a:solidFill>
              <a:schemeClr val="l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19109D17-8707-796D-7A21-80201E78FA8C}"/>
                </a:ext>
              </a:extLst>
            </p:cNvPr>
            <p:cNvSpPr/>
            <p:nvPr/>
          </p:nvSpPr>
          <p:spPr>
            <a:xfrm>
              <a:off x="7092000" y="2160000"/>
              <a:ext cx="108000" cy="108000"/>
            </a:xfrm>
            <a:prstGeom prst="ellipse">
              <a:avLst/>
            </a:prstGeom>
            <a:solidFill>
              <a:schemeClr val="l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ADDF0BFE-A32D-C70E-0A9C-8C75E51D695F}"/>
                </a:ext>
              </a:extLst>
            </p:cNvPr>
            <p:cNvSpPr txBox="1"/>
            <p:nvPr/>
          </p:nvSpPr>
          <p:spPr>
            <a:xfrm>
              <a:off x="4248000" y="2016000"/>
              <a:ext cx="972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发射结</a:t>
              </a:r>
              <a:endPara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841D7ADA-8475-9280-975C-943C49C7C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6000" y="2376000"/>
              <a:ext cx="108000" cy="288000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058E4F59-3060-0E5D-B974-DFF1E4BA3A59}"/>
                </a:ext>
              </a:extLst>
            </p:cNvPr>
            <p:cNvSpPr txBox="1"/>
            <p:nvPr/>
          </p:nvSpPr>
          <p:spPr>
            <a:xfrm>
              <a:off x="4428000" y="2736000"/>
              <a:ext cx="1980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 </a:t>
              </a:r>
              <a:r>
                <a:rPr kumimoji="1"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发射区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E88F1D0F-077C-FF36-36E7-27FF85A0E68E}"/>
                </a:ext>
              </a:extLst>
            </p:cNvPr>
            <p:cNvSpPr txBox="1"/>
            <p:nvPr/>
          </p:nvSpPr>
          <p:spPr>
            <a:xfrm>
              <a:off x="4428000" y="3312000"/>
              <a:ext cx="1980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 </a:t>
              </a:r>
              <a:r>
                <a:rPr kumimoji="1"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基区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4B394147-1950-6824-AC76-3D0479ECD318}"/>
                </a:ext>
              </a:extLst>
            </p:cNvPr>
            <p:cNvSpPr txBox="1"/>
            <p:nvPr/>
          </p:nvSpPr>
          <p:spPr>
            <a:xfrm>
              <a:off x="4428000" y="3780000"/>
              <a:ext cx="1980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 </a:t>
              </a:r>
              <a:r>
                <a:rPr kumimoji="1"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集电区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FCA6EC21-C567-3476-199B-97DC2063BCAF}"/>
                </a:ext>
              </a:extLst>
            </p:cNvPr>
            <p:cNvSpPr txBox="1"/>
            <p:nvPr/>
          </p:nvSpPr>
          <p:spPr>
            <a:xfrm>
              <a:off x="5274000" y="1836000"/>
              <a:ext cx="288112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ACF76C68-F707-F34C-1BEB-64459A6DA34E}"/>
                </a:ext>
              </a:extLst>
            </p:cNvPr>
            <p:cNvSpPr txBox="1"/>
            <p:nvPr/>
          </p:nvSpPr>
          <p:spPr>
            <a:xfrm>
              <a:off x="6516000" y="1836000"/>
              <a:ext cx="288112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B966CC4F-DED9-2FCE-EE83-9143A0779317}"/>
                </a:ext>
              </a:extLst>
            </p:cNvPr>
            <p:cNvSpPr txBox="1"/>
            <p:nvPr/>
          </p:nvSpPr>
          <p:spPr>
            <a:xfrm>
              <a:off x="7002000" y="1836000"/>
              <a:ext cx="288112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03DFCDA-2D10-3E0F-6819-76F298ADBCCE}"/>
              </a:ext>
            </a:extLst>
          </p:cNvPr>
          <p:cNvGrpSpPr/>
          <p:nvPr/>
        </p:nvGrpSpPr>
        <p:grpSpPr>
          <a:xfrm>
            <a:off x="720000" y="3600000"/>
            <a:ext cx="3852000" cy="2945665"/>
            <a:chOff x="720000" y="2916000"/>
            <a:chExt cx="3852000" cy="294566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7BCCC54-F872-C58A-B874-478B6BEDEF9D}"/>
                </a:ext>
              </a:extLst>
            </p:cNvPr>
            <p:cNvSpPr txBox="1"/>
            <p:nvPr/>
          </p:nvSpPr>
          <p:spPr>
            <a:xfrm>
              <a:off x="3168000" y="3924000"/>
              <a:ext cx="43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9DF2D11-8BE9-4767-24FD-E309167958BE}"/>
                </a:ext>
              </a:extLst>
            </p:cNvPr>
            <p:cNvSpPr txBox="1"/>
            <p:nvPr/>
          </p:nvSpPr>
          <p:spPr>
            <a:xfrm>
              <a:off x="720000" y="3924000"/>
              <a:ext cx="432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EE96AA2-E49F-3388-8D90-17F03C815AD8}"/>
                </a:ext>
              </a:extLst>
            </p:cNvPr>
            <p:cNvSpPr txBox="1"/>
            <p:nvPr/>
          </p:nvSpPr>
          <p:spPr>
            <a:xfrm>
              <a:off x="1692000" y="4896000"/>
              <a:ext cx="432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008F725-48BA-2886-FD5A-FB4890C8F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000" y="381540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7850071-C2A7-6A8A-84E0-4963D6737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000" y="3798000"/>
              <a:ext cx="432000" cy="21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1B6944D5-41E1-676A-36C4-E95A1C9AFC31}"/>
                </a:ext>
              </a:extLst>
            </p:cNvPr>
            <p:cNvCxnSpPr>
              <a:cxnSpLocks/>
            </p:cNvCxnSpPr>
            <p:nvPr/>
          </p:nvCxnSpPr>
          <p:spPr>
            <a:xfrm>
              <a:off x="1476000" y="4338000"/>
              <a:ext cx="432000" cy="21600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F46AC6BD-5536-4DE1-06D0-8FE5064D2E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8000" y="3348000"/>
              <a:ext cx="0" cy="46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4B0F9B5B-EFE2-B2FC-E9FC-30AD1748F9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999" y="4554000"/>
              <a:ext cx="0" cy="45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63DC645C-401A-3432-1F52-907E1187B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80000" y="4176000"/>
              <a:ext cx="39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C8C7EFE-D4DD-9963-DDB4-56AD4B8E30E0}"/>
                </a:ext>
              </a:extLst>
            </p:cNvPr>
            <p:cNvSpPr/>
            <p:nvPr/>
          </p:nvSpPr>
          <p:spPr>
            <a:xfrm>
              <a:off x="1080000" y="41112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C5D96D16-D7EC-732F-2089-E07994DC4348}"/>
                </a:ext>
              </a:extLst>
            </p:cNvPr>
            <p:cNvSpPr/>
            <p:nvPr/>
          </p:nvSpPr>
          <p:spPr>
            <a:xfrm>
              <a:off x="1843200" y="33480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15495A6-262B-D1DE-3EDA-974CD7778C3F}"/>
                </a:ext>
              </a:extLst>
            </p:cNvPr>
            <p:cNvSpPr/>
            <p:nvPr/>
          </p:nvSpPr>
          <p:spPr>
            <a:xfrm>
              <a:off x="1843200" y="48600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0E8F87D-8E2B-02C3-6930-81A3D2495D8B}"/>
                </a:ext>
              </a:extLst>
            </p:cNvPr>
            <p:cNvSpPr txBox="1"/>
            <p:nvPr/>
          </p:nvSpPr>
          <p:spPr>
            <a:xfrm>
              <a:off x="1674000" y="2916000"/>
              <a:ext cx="432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BC4DD1E-D6AE-BEC8-997D-B7798094A5CC}"/>
                </a:ext>
              </a:extLst>
            </p:cNvPr>
            <p:cNvSpPr txBox="1"/>
            <p:nvPr/>
          </p:nvSpPr>
          <p:spPr>
            <a:xfrm>
              <a:off x="720000" y="5400000"/>
              <a:ext cx="1404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NPN </a:t>
              </a:r>
              <a:r>
                <a:rPr kumimoji="1" lang="zh-CN" altLang="en-US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</a:t>
              </a:r>
              <a:endParaRPr kumimoji="1"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C600072-3F10-898F-A1AE-1F0D6D0C8502}"/>
                </a:ext>
              </a:extLst>
            </p:cNvPr>
            <p:cNvSpPr txBox="1"/>
            <p:nvPr/>
          </p:nvSpPr>
          <p:spPr>
            <a:xfrm>
              <a:off x="4140000" y="4896000"/>
              <a:ext cx="432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0C932F1-9C28-914E-7947-42EB3577B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4000" y="381540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4BF9364E-BF1C-3344-B5A1-4D6042D6B2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4000" y="3798000"/>
              <a:ext cx="432000" cy="21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1BAA75AB-53E9-EF8F-4449-D323985278EE}"/>
                </a:ext>
              </a:extLst>
            </p:cNvPr>
            <p:cNvCxnSpPr>
              <a:cxnSpLocks/>
            </p:cNvCxnSpPr>
            <p:nvPr/>
          </p:nvCxnSpPr>
          <p:spPr>
            <a:xfrm>
              <a:off x="3924000" y="4338000"/>
              <a:ext cx="432000" cy="216000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F32C1F19-2F4A-47B6-01FE-AD27739A8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6000" y="3348000"/>
              <a:ext cx="0" cy="46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84408CB-7933-59F6-1FB6-E684D82894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5999" y="4554000"/>
              <a:ext cx="0" cy="45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DB569331-9A98-6CEC-EF29-94729FD4EF9C}"/>
                </a:ext>
              </a:extLst>
            </p:cNvPr>
            <p:cNvCxnSpPr>
              <a:cxnSpLocks/>
            </p:cNvCxnSpPr>
            <p:nvPr/>
          </p:nvCxnSpPr>
          <p:spPr>
            <a:xfrm>
              <a:off x="3528000" y="4176000"/>
              <a:ext cx="39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7BF0A013-1087-BF67-9376-FFA363E625B8}"/>
                </a:ext>
              </a:extLst>
            </p:cNvPr>
            <p:cNvSpPr/>
            <p:nvPr/>
          </p:nvSpPr>
          <p:spPr>
            <a:xfrm>
              <a:off x="3528000" y="41112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D275139F-A1DF-3803-3D91-7827283F6A29}"/>
                </a:ext>
              </a:extLst>
            </p:cNvPr>
            <p:cNvSpPr/>
            <p:nvPr/>
          </p:nvSpPr>
          <p:spPr>
            <a:xfrm>
              <a:off x="4291200" y="33480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4C1A60B-4A31-CA59-684F-EB4A9E9C01F2}"/>
                </a:ext>
              </a:extLst>
            </p:cNvPr>
            <p:cNvSpPr/>
            <p:nvPr/>
          </p:nvSpPr>
          <p:spPr>
            <a:xfrm>
              <a:off x="4291200" y="48600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FBA1A62-61CA-AB3D-2663-AAEDF3E6DEE3}"/>
                </a:ext>
              </a:extLst>
            </p:cNvPr>
            <p:cNvSpPr txBox="1"/>
            <p:nvPr/>
          </p:nvSpPr>
          <p:spPr>
            <a:xfrm>
              <a:off x="4122000" y="2916000"/>
              <a:ext cx="432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AB830A4-9133-4C0D-7ABD-AC2687E9DC7E}"/>
                </a:ext>
              </a:extLst>
            </p:cNvPr>
            <p:cNvSpPr txBox="1"/>
            <p:nvPr/>
          </p:nvSpPr>
          <p:spPr>
            <a:xfrm>
              <a:off x="3168000" y="5400000"/>
              <a:ext cx="1404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PNP </a:t>
              </a:r>
              <a:r>
                <a:rPr kumimoji="1" lang="zh-CN" altLang="en-US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</a:t>
              </a:r>
              <a:endParaRPr kumimoji="1"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471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8FF33-D5CC-BF63-9DED-65EFEEB20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945E9B3-9FC6-897A-A611-4A82BBEA76CE}"/>
              </a:ext>
            </a:extLst>
          </p:cNvPr>
          <p:cNvSpPr txBox="1"/>
          <p:nvPr/>
        </p:nvSpPr>
        <p:spPr>
          <a:xfrm>
            <a:off x="360001" y="827142"/>
            <a:ext cx="8640000" cy="2726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双极结型三极管（</a:t>
            </a: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Bipolar Junction Transistor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BJT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结构特点：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发射区掺杂浓度最高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基区很薄（微米级）且掺杂浓度很低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集电区掺杂浓度远低于发射区，且面积很大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4F2E81B1-528E-0F80-80B9-A040123E8302}"/>
              </a:ext>
            </a:extLst>
          </p:cNvPr>
          <p:cNvSpPr txBox="1"/>
          <p:nvPr/>
        </p:nvSpPr>
        <p:spPr>
          <a:xfrm>
            <a:off x="2988000" y="6300000"/>
            <a:ext cx="3924000" cy="43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zh-CN" sz="20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kumimoji="1" lang="zh-CN" altLang="en-US" sz="20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：发射极；</a:t>
            </a:r>
            <a:r>
              <a:rPr kumimoji="1" lang="en-US" altLang="zh-CN" sz="20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1" lang="zh-CN" altLang="en-US" sz="20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：基极；</a:t>
            </a:r>
            <a:r>
              <a:rPr kumimoji="1" lang="en-US" altLang="zh-CN" sz="20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kumimoji="1" lang="zh-CN" altLang="en-US" sz="20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：集电极</a:t>
            </a:r>
            <a:endParaRPr kumimoji="1" lang="en-US" altLang="zh-CN" sz="20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52AE464-EEC8-B0D1-379E-8C9B9B59E4B4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双极结型三极管</a:t>
            </a:r>
            <a:endParaRPr lang="en-US" altLang="zh-CN" sz="3000" dirty="0"/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8E92F680-41C3-3884-CB2E-615325C1C27D}"/>
              </a:ext>
            </a:extLst>
          </p:cNvPr>
          <p:cNvGrpSpPr/>
          <p:nvPr/>
        </p:nvGrpSpPr>
        <p:grpSpPr>
          <a:xfrm>
            <a:off x="2700000" y="3780000"/>
            <a:ext cx="4211025" cy="2376000"/>
            <a:chOff x="3168000" y="1836000"/>
            <a:chExt cx="4211025" cy="2376000"/>
          </a:xfrm>
        </p:grpSpPr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0A785D8C-B2A5-B053-84F5-12F58A44E6D8}"/>
                </a:ext>
              </a:extLst>
            </p:cNvPr>
            <p:cNvCxnSpPr>
              <a:cxnSpLocks/>
              <a:stCxn id="77" idx="0"/>
              <a:endCxn id="73" idx="0"/>
            </p:cNvCxnSpPr>
            <p:nvPr/>
          </p:nvCxnSpPr>
          <p:spPr>
            <a:xfrm>
              <a:off x="7146000" y="2160000"/>
              <a:ext cx="0" cy="28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8EE6F66B-26FC-7575-2ADB-4F7C99E99729}"/>
                </a:ext>
              </a:extLst>
            </p:cNvPr>
            <p:cNvCxnSpPr>
              <a:cxnSpLocks/>
              <a:stCxn id="76" idx="0"/>
              <a:endCxn id="72" idx="0"/>
            </p:cNvCxnSpPr>
            <p:nvPr/>
          </p:nvCxnSpPr>
          <p:spPr>
            <a:xfrm>
              <a:off x="6660000" y="2160000"/>
              <a:ext cx="0" cy="28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33ECF59-8045-C0A6-76F6-B9998639FE76}"/>
                </a:ext>
              </a:extLst>
            </p:cNvPr>
            <p:cNvSpPr/>
            <p:nvPr/>
          </p:nvSpPr>
          <p:spPr>
            <a:xfrm>
              <a:off x="3455025" y="2592000"/>
              <a:ext cx="3924000" cy="1620000"/>
            </a:xfrm>
            <a:prstGeom prst="rect">
              <a:avLst/>
            </a:prstGeom>
            <a:solidFill>
              <a:srgbClr val="FFC8C8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1EDBF34-4005-C760-B90D-8F84A44F9526}"/>
                </a:ext>
              </a:extLst>
            </p:cNvPr>
            <p:cNvSpPr/>
            <p:nvPr/>
          </p:nvSpPr>
          <p:spPr>
            <a:xfrm>
              <a:off x="3924000" y="2591999"/>
              <a:ext cx="2988000" cy="1152000"/>
            </a:xfrm>
            <a:prstGeom prst="rect">
              <a:avLst/>
            </a:prstGeom>
            <a:solidFill>
              <a:srgbClr val="FF00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554B79BE-F507-A626-70BF-A89A63127910}"/>
                </a:ext>
              </a:extLst>
            </p:cNvPr>
            <p:cNvSpPr/>
            <p:nvPr/>
          </p:nvSpPr>
          <p:spPr>
            <a:xfrm>
              <a:off x="4032000" y="2592000"/>
              <a:ext cx="2772000" cy="1044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13FF2588-D157-613C-B07D-822E6E0A42EB}"/>
                </a:ext>
              </a:extLst>
            </p:cNvPr>
            <p:cNvSpPr/>
            <p:nvPr/>
          </p:nvSpPr>
          <p:spPr>
            <a:xfrm>
              <a:off x="4320000" y="2592000"/>
              <a:ext cx="2196000" cy="756000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F5D32C98-C1B1-09C5-610F-17FDEE56E114}"/>
                </a:ext>
              </a:extLst>
            </p:cNvPr>
            <p:cNvSpPr txBox="1"/>
            <p:nvPr/>
          </p:nvSpPr>
          <p:spPr>
            <a:xfrm>
              <a:off x="3168000" y="2016000"/>
              <a:ext cx="972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集电结</a:t>
              </a:r>
              <a:endPara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94B2B25F-196C-87EA-4FBA-DAC78E2C56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8000" y="2376000"/>
              <a:ext cx="108000" cy="288000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CA88579E-2B1C-832E-E362-48E270A3BA12}"/>
                </a:ext>
              </a:extLst>
            </p:cNvPr>
            <p:cNvSpPr/>
            <p:nvPr/>
          </p:nvSpPr>
          <p:spPr>
            <a:xfrm>
              <a:off x="4428000" y="2592000"/>
              <a:ext cx="1980000" cy="64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8EE16CB0-40A4-76AB-CA13-FC4B713C60D5}"/>
                </a:ext>
              </a:extLst>
            </p:cNvPr>
            <p:cNvSpPr/>
            <p:nvPr/>
          </p:nvSpPr>
          <p:spPr>
            <a:xfrm>
              <a:off x="5310000" y="2448000"/>
              <a:ext cx="216000" cy="144000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132F4D4B-623B-D56D-7A16-4C5D320E5AF7}"/>
                </a:ext>
              </a:extLst>
            </p:cNvPr>
            <p:cNvSpPr/>
            <p:nvPr/>
          </p:nvSpPr>
          <p:spPr>
            <a:xfrm>
              <a:off x="6552000" y="2448000"/>
              <a:ext cx="216000" cy="144000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161F1063-9B02-B47B-6405-3C034FA28096}"/>
                </a:ext>
              </a:extLst>
            </p:cNvPr>
            <p:cNvSpPr/>
            <p:nvPr/>
          </p:nvSpPr>
          <p:spPr>
            <a:xfrm>
              <a:off x="7038000" y="2448000"/>
              <a:ext cx="216000" cy="144000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30015842-721B-0B3A-9C0E-44EA1AA07B7B}"/>
                </a:ext>
              </a:extLst>
            </p:cNvPr>
            <p:cNvCxnSpPr>
              <a:cxnSpLocks/>
              <a:stCxn id="75" idx="0"/>
              <a:endCxn id="71" idx="0"/>
            </p:cNvCxnSpPr>
            <p:nvPr/>
          </p:nvCxnSpPr>
          <p:spPr>
            <a:xfrm>
              <a:off x="5418000" y="2160000"/>
              <a:ext cx="0" cy="28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174E848-83F2-6B3D-536F-26EA1BFD1F10}"/>
                </a:ext>
              </a:extLst>
            </p:cNvPr>
            <p:cNvSpPr/>
            <p:nvPr/>
          </p:nvSpPr>
          <p:spPr>
            <a:xfrm>
              <a:off x="5364000" y="2160000"/>
              <a:ext cx="108000" cy="108000"/>
            </a:xfrm>
            <a:prstGeom prst="ellipse">
              <a:avLst/>
            </a:prstGeom>
            <a:solidFill>
              <a:schemeClr val="l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4C4D1001-ADFC-520D-C39A-2CACCA7CD911}"/>
                </a:ext>
              </a:extLst>
            </p:cNvPr>
            <p:cNvSpPr/>
            <p:nvPr/>
          </p:nvSpPr>
          <p:spPr>
            <a:xfrm>
              <a:off x="6606000" y="2160000"/>
              <a:ext cx="108000" cy="108000"/>
            </a:xfrm>
            <a:prstGeom prst="ellipse">
              <a:avLst/>
            </a:prstGeom>
            <a:solidFill>
              <a:schemeClr val="l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FFBA6EB8-EA46-F8D1-EB00-1E56E179F999}"/>
                </a:ext>
              </a:extLst>
            </p:cNvPr>
            <p:cNvSpPr/>
            <p:nvPr/>
          </p:nvSpPr>
          <p:spPr>
            <a:xfrm>
              <a:off x="7092000" y="2160000"/>
              <a:ext cx="108000" cy="108000"/>
            </a:xfrm>
            <a:prstGeom prst="ellipse">
              <a:avLst/>
            </a:prstGeom>
            <a:solidFill>
              <a:schemeClr val="l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BE3AEC58-645E-BF59-E1C6-3E7D55818F11}"/>
                </a:ext>
              </a:extLst>
            </p:cNvPr>
            <p:cNvSpPr txBox="1"/>
            <p:nvPr/>
          </p:nvSpPr>
          <p:spPr>
            <a:xfrm>
              <a:off x="4248000" y="2016000"/>
              <a:ext cx="972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发射结</a:t>
              </a:r>
              <a:endPara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051462BB-9313-C435-6931-C2F6DE2E96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6000" y="2376000"/>
              <a:ext cx="108000" cy="288000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34C3E904-2E80-D015-B4CA-2B0A4CF8B680}"/>
                </a:ext>
              </a:extLst>
            </p:cNvPr>
            <p:cNvSpPr txBox="1"/>
            <p:nvPr/>
          </p:nvSpPr>
          <p:spPr>
            <a:xfrm>
              <a:off x="4428000" y="2736000"/>
              <a:ext cx="1980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 </a:t>
              </a:r>
              <a:r>
                <a:rPr kumimoji="1"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发射区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FAFDCF2E-FE10-2028-B65E-65D79D59335C}"/>
                </a:ext>
              </a:extLst>
            </p:cNvPr>
            <p:cNvSpPr txBox="1"/>
            <p:nvPr/>
          </p:nvSpPr>
          <p:spPr>
            <a:xfrm>
              <a:off x="4428000" y="3312000"/>
              <a:ext cx="1980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 </a:t>
              </a:r>
              <a:r>
                <a:rPr kumimoji="1"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基区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89DEDED1-7B8B-7DC1-1C57-EB64588E0F32}"/>
                </a:ext>
              </a:extLst>
            </p:cNvPr>
            <p:cNvSpPr txBox="1"/>
            <p:nvPr/>
          </p:nvSpPr>
          <p:spPr>
            <a:xfrm>
              <a:off x="4428000" y="3780000"/>
              <a:ext cx="1980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 </a:t>
              </a:r>
              <a:r>
                <a:rPr kumimoji="1"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集电区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057CCD15-C1C5-90E9-EEA4-D0B104794DAD}"/>
                </a:ext>
              </a:extLst>
            </p:cNvPr>
            <p:cNvSpPr txBox="1"/>
            <p:nvPr/>
          </p:nvSpPr>
          <p:spPr>
            <a:xfrm>
              <a:off x="5274000" y="1836000"/>
              <a:ext cx="288112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F24242B6-E12A-9A1B-2FDC-CCFEA9D3C7DF}"/>
                </a:ext>
              </a:extLst>
            </p:cNvPr>
            <p:cNvSpPr txBox="1"/>
            <p:nvPr/>
          </p:nvSpPr>
          <p:spPr>
            <a:xfrm>
              <a:off x="6516000" y="1836000"/>
              <a:ext cx="288112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ACA970FF-E2C3-2FCC-3680-B4772614CFF7}"/>
                </a:ext>
              </a:extLst>
            </p:cNvPr>
            <p:cNvSpPr txBox="1"/>
            <p:nvPr/>
          </p:nvSpPr>
          <p:spPr>
            <a:xfrm>
              <a:off x="7002000" y="1836000"/>
              <a:ext cx="288112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9F19467-883C-626D-467D-734AF03FCC9A}"/>
              </a:ext>
            </a:extLst>
          </p:cNvPr>
          <p:cNvGrpSpPr/>
          <p:nvPr/>
        </p:nvGrpSpPr>
        <p:grpSpPr>
          <a:xfrm>
            <a:off x="720000" y="3600000"/>
            <a:ext cx="1404000" cy="2945665"/>
            <a:chOff x="720000" y="3600000"/>
            <a:chExt cx="1404000" cy="294566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C2B62CD-025B-EC71-881B-E99BFB0107AB}"/>
                </a:ext>
              </a:extLst>
            </p:cNvPr>
            <p:cNvSpPr txBox="1"/>
            <p:nvPr/>
          </p:nvSpPr>
          <p:spPr>
            <a:xfrm>
              <a:off x="720000" y="4608000"/>
              <a:ext cx="432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2B253A2-5A47-8B02-9FD9-C3ED55089ACF}"/>
                </a:ext>
              </a:extLst>
            </p:cNvPr>
            <p:cNvSpPr txBox="1"/>
            <p:nvPr/>
          </p:nvSpPr>
          <p:spPr>
            <a:xfrm>
              <a:off x="1692000" y="5580000"/>
              <a:ext cx="432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4327247-CF01-626B-C0DB-73E4F02EF4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000" y="449940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D4D990E8-8DFC-A192-B2C0-8427E8C48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6000" y="4482000"/>
              <a:ext cx="432000" cy="21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E6D0CF8A-ED62-AABB-96AA-9DC3EDB6750B}"/>
                </a:ext>
              </a:extLst>
            </p:cNvPr>
            <p:cNvCxnSpPr>
              <a:cxnSpLocks/>
            </p:cNvCxnSpPr>
            <p:nvPr/>
          </p:nvCxnSpPr>
          <p:spPr>
            <a:xfrm>
              <a:off x="1476000" y="5022000"/>
              <a:ext cx="432000" cy="21600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0734073-ABCE-4CD3-C1F9-7F78185B98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8000" y="4032000"/>
              <a:ext cx="0" cy="46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EAF18B93-FD71-EF9B-75A4-69C18F2F4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999" y="5238000"/>
              <a:ext cx="0" cy="45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CC73D63-5927-728C-F86C-C32B0BF9F33D}"/>
                </a:ext>
              </a:extLst>
            </p:cNvPr>
            <p:cNvCxnSpPr>
              <a:cxnSpLocks/>
            </p:cNvCxnSpPr>
            <p:nvPr/>
          </p:nvCxnSpPr>
          <p:spPr>
            <a:xfrm>
              <a:off x="1080000" y="4860000"/>
              <a:ext cx="39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D270CC5-A4DF-DAFB-70F8-72491FB5F005}"/>
                </a:ext>
              </a:extLst>
            </p:cNvPr>
            <p:cNvSpPr/>
            <p:nvPr/>
          </p:nvSpPr>
          <p:spPr>
            <a:xfrm>
              <a:off x="1080000" y="47952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BD3846F-5D46-F48F-EEA3-B5B05CA28EA1}"/>
                </a:ext>
              </a:extLst>
            </p:cNvPr>
            <p:cNvSpPr/>
            <p:nvPr/>
          </p:nvSpPr>
          <p:spPr>
            <a:xfrm>
              <a:off x="1843200" y="40320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D0B7AB1-8670-40B7-1F25-15E7F73038C6}"/>
                </a:ext>
              </a:extLst>
            </p:cNvPr>
            <p:cNvSpPr/>
            <p:nvPr/>
          </p:nvSpPr>
          <p:spPr>
            <a:xfrm>
              <a:off x="1843200" y="5544000"/>
              <a:ext cx="129883" cy="129883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C9C397B-A3A3-C522-E9C4-AD74EBDA0505}"/>
                </a:ext>
              </a:extLst>
            </p:cNvPr>
            <p:cNvSpPr txBox="1"/>
            <p:nvPr/>
          </p:nvSpPr>
          <p:spPr>
            <a:xfrm>
              <a:off x="1674000" y="3600000"/>
              <a:ext cx="432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DFA2677-402E-D4AD-FBF5-29C5523497C3}"/>
                </a:ext>
              </a:extLst>
            </p:cNvPr>
            <p:cNvSpPr txBox="1"/>
            <p:nvPr/>
          </p:nvSpPr>
          <p:spPr>
            <a:xfrm>
              <a:off x="720000" y="6084000"/>
              <a:ext cx="1404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NPN </a:t>
              </a:r>
              <a:r>
                <a:rPr kumimoji="1" lang="zh-CN" altLang="en-US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</a:t>
              </a:r>
              <a:endParaRPr kumimoji="1"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A503AFBF-F8A8-E976-A677-369F7C5C17FF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7E76C01F-1F0D-9A77-04A4-C59113D54FE2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160" name="箭头: 五边形 159">
                <a:extLst>
                  <a:ext uri="{FF2B5EF4-FFF2-40B4-BE49-F238E27FC236}">
                    <a16:creationId xmlns:a16="http://schemas.microsoft.com/office/drawing/2014/main" id="{833686A8-D5B6-D7EF-7492-2468F315D88E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1" name="箭头: V 形 160">
                <a:extLst>
                  <a:ext uri="{FF2B5EF4-FFF2-40B4-BE49-F238E27FC236}">
                    <a16:creationId xmlns:a16="http://schemas.microsoft.com/office/drawing/2014/main" id="{F039E271-36A0-B3C6-AFF0-170DF15B40BD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9" name="灯片编号占位符 3">
              <a:extLst>
                <a:ext uri="{FF2B5EF4-FFF2-40B4-BE49-F238E27FC236}">
                  <a16:creationId xmlns:a16="http://schemas.microsoft.com/office/drawing/2014/main" id="{9F76F297-4CC2-34E6-99AC-E4ACE32B52C4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6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FDB1BEB-A75F-1DBE-EBF8-D950D31D808D}"/>
              </a:ext>
            </a:extLst>
          </p:cNvPr>
          <p:cNvGrpSpPr/>
          <p:nvPr/>
        </p:nvGrpSpPr>
        <p:grpSpPr>
          <a:xfrm>
            <a:off x="8100000" y="1440000"/>
            <a:ext cx="3924000" cy="5239220"/>
            <a:chOff x="8100000" y="1440000"/>
            <a:chExt cx="3924000" cy="5239220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B13BBAA-6839-0799-6783-86D931E806C4}"/>
                </a:ext>
              </a:extLst>
            </p:cNvPr>
            <p:cNvSpPr/>
            <p:nvPr/>
          </p:nvSpPr>
          <p:spPr>
            <a:xfrm>
              <a:off x="8604000" y="4068000"/>
              <a:ext cx="21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noFill/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15035D6-FAB8-D39A-41F3-77140AEF5F12}"/>
                </a:ext>
              </a:extLst>
            </p:cNvPr>
            <p:cNvSpPr/>
            <p:nvPr/>
          </p:nvSpPr>
          <p:spPr>
            <a:xfrm>
              <a:off x="8604000" y="4842000"/>
              <a:ext cx="21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noFill/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83AF0FC-828A-D5C6-9DCC-22BF820CC110}"/>
                </a:ext>
              </a:extLst>
            </p:cNvPr>
            <p:cNvSpPr/>
            <p:nvPr/>
          </p:nvSpPr>
          <p:spPr>
            <a:xfrm>
              <a:off x="8604000" y="1944000"/>
              <a:ext cx="2160000" cy="4320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5D0EA42-5FE6-7553-98D8-105EBE99F288}"/>
                </a:ext>
              </a:extLst>
            </p:cNvPr>
            <p:cNvSpPr/>
            <p:nvPr/>
          </p:nvSpPr>
          <p:spPr>
            <a:xfrm>
              <a:off x="9576000" y="1800000"/>
              <a:ext cx="216000" cy="144000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A0F8268-DD75-C140-B871-4EC3E5B701FA}"/>
                </a:ext>
              </a:extLst>
            </p:cNvPr>
            <p:cNvSpPr/>
            <p:nvPr/>
          </p:nvSpPr>
          <p:spPr>
            <a:xfrm>
              <a:off x="9576000" y="6264000"/>
              <a:ext cx="216000" cy="144000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244A2B9-A9BF-5D0C-96AC-3FD7A7831F91}"/>
                </a:ext>
              </a:extLst>
            </p:cNvPr>
            <p:cNvSpPr txBox="1"/>
            <p:nvPr/>
          </p:nvSpPr>
          <p:spPr>
            <a:xfrm>
              <a:off x="8100000" y="4032000"/>
              <a:ext cx="504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F8A01937-F3F5-59D7-71C5-9562399E2DAC}"/>
                </a:ext>
              </a:extLst>
            </p:cNvPr>
            <p:cNvSpPr/>
            <p:nvPr/>
          </p:nvSpPr>
          <p:spPr>
            <a:xfrm>
              <a:off x="8460000" y="4554000"/>
              <a:ext cx="144000" cy="216000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56609F2E-AE53-6500-24A4-CBC47D871EB6}"/>
                </a:ext>
              </a:extLst>
            </p:cNvPr>
            <p:cNvCxnSpPr>
              <a:cxnSpLocks/>
            </p:cNvCxnSpPr>
            <p:nvPr/>
          </p:nvCxnSpPr>
          <p:spPr>
            <a:xfrm>
              <a:off x="8244000" y="4662000"/>
              <a:ext cx="36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0E65968A-19AF-00C4-FABE-7FCF6EB15F61}"/>
                </a:ext>
              </a:extLst>
            </p:cNvPr>
            <p:cNvCxnSpPr>
              <a:cxnSpLocks/>
            </p:cNvCxnSpPr>
            <p:nvPr/>
          </p:nvCxnSpPr>
          <p:spPr>
            <a:xfrm>
              <a:off x="9684000" y="6282000"/>
              <a:ext cx="0" cy="36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2F026584-D462-B01B-1007-480887083DD7}"/>
                </a:ext>
              </a:extLst>
            </p:cNvPr>
            <p:cNvCxnSpPr>
              <a:cxnSpLocks/>
            </p:cNvCxnSpPr>
            <p:nvPr/>
          </p:nvCxnSpPr>
          <p:spPr>
            <a:xfrm>
              <a:off x="9684000" y="1566000"/>
              <a:ext cx="0" cy="36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28B0C869-74BB-2EED-848B-46D941BC0F0C}"/>
                </a:ext>
              </a:extLst>
            </p:cNvPr>
            <p:cNvSpPr txBox="1"/>
            <p:nvPr/>
          </p:nvSpPr>
          <p:spPr>
            <a:xfrm>
              <a:off x="9072000" y="1440000"/>
              <a:ext cx="504000" cy="504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9E20C10-1A8F-B842-87E3-01749AFF5E54}"/>
                </a:ext>
              </a:extLst>
            </p:cNvPr>
            <p:cNvSpPr txBox="1"/>
            <p:nvPr/>
          </p:nvSpPr>
          <p:spPr>
            <a:xfrm>
              <a:off x="9054000" y="6156000"/>
              <a:ext cx="504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7C48CE88-2AE4-25E1-7A02-798040DF03EC}"/>
                </a:ext>
              </a:extLst>
            </p:cNvPr>
            <p:cNvSpPr/>
            <p:nvPr/>
          </p:nvSpPr>
          <p:spPr>
            <a:xfrm>
              <a:off x="8998201" y="6120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BDBCB5A7-EDE2-F573-86B2-21749AF9B9E1}"/>
                </a:ext>
              </a:extLst>
            </p:cNvPr>
            <p:cNvSpPr/>
            <p:nvPr/>
          </p:nvSpPr>
          <p:spPr>
            <a:xfrm>
              <a:off x="9288000" y="6084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47BBE5B4-847D-1E42-D200-58E2B2F116EB}"/>
                </a:ext>
              </a:extLst>
            </p:cNvPr>
            <p:cNvSpPr/>
            <p:nvPr/>
          </p:nvSpPr>
          <p:spPr>
            <a:xfrm>
              <a:off x="9720000" y="5976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A45C75D0-9DC3-D697-B6E4-D9A24467D417}"/>
                </a:ext>
              </a:extLst>
            </p:cNvPr>
            <p:cNvSpPr/>
            <p:nvPr/>
          </p:nvSpPr>
          <p:spPr>
            <a:xfrm>
              <a:off x="10008000" y="6120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F92E3F2D-15CB-0468-58B8-5BC472CCE5F2}"/>
                </a:ext>
              </a:extLst>
            </p:cNvPr>
            <p:cNvSpPr/>
            <p:nvPr/>
          </p:nvSpPr>
          <p:spPr>
            <a:xfrm>
              <a:off x="10296000" y="6048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B51A7EAE-607B-036E-003E-75A2A0E764D5}"/>
                </a:ext>
              </a:extLst>
            </p:cNvPr>
            <p:cNvSpPr/>
            <p:nvPr/>
          </p:nvSpPr>
          <p:spPr>
            <a:xfrm>
              <a:off x="8964000" y="5868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05BE9AAB-60D8-FCA8-FC38-FADE104AF834}"/>
                </a:ext>
              </a:extLst>
            </p:cNvPr>
            <p:cNvSpPr/>
            <p:nvPr/>
          </p:nvSpPr>
          <p:spPr>
            <a:xfrm>
              <a:off x="9216000" y="5832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81E06334-7D69-CFA3-EB89-947B5386FE9D}"/>
                </a:ext>
              </a:extLst>
            </p:cNvPr>
            <p:cNvSpPr/>
            <p:nvPr/>
          </p:nvSpPr>
          <p:spPr>
            <a:xfrm>
              <a:off x="9468000" y="5868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317D3002-278F-5E48-1E89-291D2319F060}"/>
                </a:ext>
              </a:extLst>
            </p:cNvPr>
            <p:cNvSpPr/>
            <p:nvPr/>
          </p:nvSpPr>
          <p:spPr>
            <a:xfrm>
              <a:off x="9972000" y="5940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597A7052-7E3B-C60B-EA0C-3D9321743625}"/>
                </a:ext>
              </a:extLst>
            </p:cNvPr>
            <p:cNvSpPr/>
            <p:nvPr/>
          </p:nvSpPr>
          <p:spPr>
            <a:xfrm>
              <a:off x="10260000" y="5832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430497BC-E245-A162-CBDA-BAFF90EA9633}"/>
                </a:ext>
              </a:extLst>
            </p:cNvPr>
            <p:cNvSpPr/>
            <p:nvPr/>
          </p:nvSpPr>
          <p:spPr>
            <a:xfrm>
              <a:off x="9108000" y="5616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D7BA133D-2BBA-CC6E-36BE-6F8DE2A4F1A7}"/>
                </a:ext>
              </a:extLst>
            </p:cNvPr>
            <p:cNvSpPr/>
            <p:nvPr/>
          </p:nvSpPr>
          <p:spPr>
            <a:xfrm>
              <a:off x="9288000" y="5688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E5D0B199-45DA-B62F-5F50-4873469C5EB5}"/>
                </a:ext>
              </a:extLst>
            </p:cNvPr>
            <p:cNvSpPr/>
            <p:nvPr/>
          </p:nvSpPr>
          <p:spPr>
            <a:xfrm>
              <a:off x="9756000" y="5616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BC04C83F-1ECA-2393-2B8E-873AA499AEF0}"/>
                </a:ext>
              </a:extLst>
            </p:cNvPr>
            <p:cNvSpPr/>
            <p:nvPr/>
          </p:nvSpPr>
          <p:spPr>
            <a:xfrm>
              <a:off x="10044000" y="5616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A96BDE36-BE88-EC19-A4B0-2C4EEB741B07}"/>
                </a:ext>
              </a:extLst>
            </p:cNvPr>
            <p:cNvSpPr/>
            <p:nvPr/>
          </p:nvSpPr>
          <p:spPr>
            <a:xfrm>
              <a:off x="10296000" y="5616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9854A6D4-4806-23AC-80B0-E7609837785F}"/>
                </a:ext>
              </a:extLst>
            </p:cNvPr>
            <p:cNvSpPr/>
            <p:nvPr/>
          </p:nvSpPr>
          <p:spPr>
            <a:xfrm>
              <a:off x="9000000" y="5256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91316513-1376-AE1F-0B0A-F28933B79333}"/>
                </a:ext>
              </a:extLst>
            </p:cNvPr>
            <p:cNvSpPr/>
            <p:nvPr/>
          </p:nvSpPr>
          <p:spPr>
            <a:xfrm>
              <a:off x="9288000" y="5400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CC6D6AE0-C3C9-D779-CA5C-C90DEA23FEA8}"/>
                </a:ext>
              </a:extLst>
            </p:cNvPr>
            <p:cNvSpPr/>
            <p:nvPr/>
          </p:nvSpPr>
          <p:spPr>
            <a:xfrm>
              <a:off x="9648000" y="5400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F8D74050-EBB5-F5DF-7EAB-B9A574843CB2}"/>
                </a:ext>
              </a:extLst>
            </p:cNvPr>
            <p:cNvSpPr/>
            <p:nvPr/>
          </p:nvSpPr>
          <p:spPr>
            <a:xfrm>
              <a:off x="9936000" y="5400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B9412A40-AE05-0D4C-DA19-BB84015543DE}"/>
                </a:ext>
              </a:extLst>
            </p:cNvPr>
            <p:cNvSpPr/>
            <p:nvPr/>
          </p:nvSpPr>
          <p:spPr>
            <a:xfrm>
              <a:off x="10188000" y="5364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F10C8481-D87A-3FCD-6DDD-4EBA0F1EEE01}"/>
                </a:ext>
              </a:extLst>
            </p:cNvPr>
            <p:cNvSpPr/>
            <p:nvPr/>
          </p:nvSpPr>
          <p:spPr>
            <a:xfrm>
              <a:off x="8676000" y="5256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D1D1E319-A3C4-A983-63F1-7D5459BA0468}"/>
                </a:ext>
              </a:extLst>
            </p:cNvPr>
            <p:cNvSpPr/>
            <p:nvPr/>
          </p:nvSpPr>
          <p:spPr>
            <a:xfrm>
              <a:off x="9864000" y="5220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0F329BC7-999C-8C45-F3B6-2A22E3D76CFC}"/>
                </a:ext>
              </a:extLst>
            </p:cNvPr>
            <p:cNvSpPr/>
            <p:nvPr/>
          </p:nvSpPr>
          <p:spPr>
            <a:xfrm>
              <a:off x="10296000" y="5256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38E6C546-3765-A085-1A44-8646633D8766}"/>
                </a:ext>
              </a:extLst>
            </p:cNvPr>
            <p:cNvSpPr/>
            <p:nvPr/>
          </p:nvSpPr>
          <p:spPr>
            <a:xfrm>
              <a:off x="9036000" y="5472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2120E13C-4581-9AEF-522D-4D7D6212D88A}"/>
                </a:ext>
              </a:extLst>
            </p:cNvPr>
            <p:cNvSpPr/>
            <p:nvPr/>
          </p:nvSpPr>
          <p:spPr>
            <a:xfrm>
              <a:off x="8748000" y="5616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135CE05C-5523-2C42-C0FD-F97EA592C32C}"/>
                </a:ext>
              </a:extLst>
            </p:cNvPr>
            <p:cNvSpPr/>
            <p:nvPr/>
          </p:nvSpPr>
          <p:spPr>
            <a:xfrm>
              <a:off x="8675828" y="5868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459B2071-0D27-FC4B-20D8-C4BADA0EB2BC}"/>
                </a:ext>
              </a:extLst>
            </p:cNvPr>
            <p:cNvSpPr/>
            <p:nvPr/>
          </p:nvSpPr>
          <p:spPr>
            <a:xfrm>
              <a:off x="8748000" y="6120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DEBD5BBA-2670-BE97-DE30-799A9758DDD7}"/>
                </a:ext>
              </a:extLst>
            </p:cNvPr>
            <p:cNvSpPr/>
            <p:nvPr/>
          </p:nvSpPr>
          <p:spPr>
            <a:xfrm>
              <a:off x="9648000" y="6120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8418663A-70DA-715E-6C11-806475681767}"/>
                </a:ext>
              </a:extLst>
            </p:cNvPr>
            <p:cNvSpPr/>
            <p:nvPr/>
          </p:nvSpPr>
          <p:spPr>
            <a:xfrm>
              <a:off x="10584000" y="5616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F8C80FED-83D0-2A0A-E48F-46D4790B5A20}"/>
                </a:ext>
              </a:extLst>
            </p:cNvPr>
            <p:cNvSpPr/>
            <p:nvPr/>
          </p:nvSpPr>
          <p:spPr>
            <a:xfrm>
              <a:off x="10620000" y="5256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C834EE72-0A3F-8AD8-C028-04402A8015F4}"/>
                </a:ext>
              </a:extLst>
            </p:cNvPr>
            <p:cNvSpPr/>
            <p:nvPr/>
          </p:nvSpPr>
          <p:spPr>
            <a:xfrm>
              <a:off x="10548000" y="5796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27DDE252-9199-2162-A80D-55AEA614003F}"/>
                </a:ext>
              </a:extLst>
            </p:cNvPr>
            <p:cNvSpPr/>
            <p:nvPr/>
          </p:nvSpPr>
          <p:spPr>
            <a:xfrm>
              <a:off x="10476000" y="5976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ED944E0B-1946-88D4-CD1E-E087B0617B20}"/>
                </a:ext>
              </a:extLst>
            </p:cNvPr>
            <p:cNvSpPr/>
            <p:nvPr/>
          </p:nvSpPr>
          <p:spPr>
            <a:xfrm>
              <a:off x="10620000" y="6120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F23276C9-6406-AB85-90B3-3CD2AD90110F}"/>
                </a:ext>
              </a:extLst>
            </p:cNvPr>
            <p:cNvSpPr/>
            <p:nvPr/>
          </p:nvSpPr>
          <p:spPr>
            <a:xfrm>
              <a:off x="10440000" y="5472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AD9DE6C0-AD0C-0FB8-8167-F40B8959F167}"/>
                </a:ext>
              </a:extLst>
            </p:cNvPr>
            <p:cNvSpPr/>
            <p:nvPr/>
          </p:nvSpPr>
          <p:spPr>
            <a:xfrm>
              <a:off x="9504000" y="5580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2F72E13C-E9A4-F567-BE40-98453EFF307B}"/>
                </a:ext>
              </a:extLst>
            </p:cNvPr>
            <p:cNvSpPr/>
            <p:nvPr/>
          </p:nvSpPr>
          <p:spPr>
            <a:xfrm>
              <a:off x="10440000" y="4644000"/>
              <a:ext cx="90000" cy="90000"/>
            </a:xfrm>
            <a:prstGeom prst="ellipse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596EEA1F-CF43-7709-3E2C-797CF04D4364}"/>
                </a:ext>
              </a:extLst>
            </p:cNvPr>
            <p:cNvSpPr/>
            <p:nvPr/>
          </p:nvSpPr>
          <p:spPr>
            <a:xfrm>
              <a:off x="8856156" y="4680000"/>
              <a:ext cx="90000" cy="90000"/>
            </a:xfrm>
            <a:prstGeom prst="ellipse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56D543CC-EB73-1F12-60D4-E1E54B535639}"/>
                </a:ext>
              </a:extLst>
            </p:cNvPr>
            <p:cNvSpPr/>
            <p:nvPr/>
          </p:nvSpPr>
          <p:spPr>
            <a:xfrm>
              <a:off x="9288000" y="4446000"/>
              <a:ext cx="90000" cy="90000"/>
            </a:xfrm>
            <a:prstGeom prst="ellipse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744D3184-547C-2295-0CA1-795EDD1E6836}"/>
                </a:ext>
              </a:extLst>
            </p:cNvPr>
            <p:cNvSpPr/>
            <p:nvPr/>
          </p:nvSpPr>
          <p:spPr>
            <a:xfrm>
              <a:off x="9792000" y="4680000"/>
              <a:ext cx="90000" cy="90000"/>
            </a:xfrm>
            <a:prstGeom prst="ellipse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1F75BF74-397C-3841-D6D4-062782E81BDD}"/>
                </a:ext>
              </a:extLst>
            </p:cNvPr>
            <p:cNvSpPr txBox="1"/>
            <p:nvPr/>
          </p:nvSpPr>
          <p:spPr>
            <a:xfrm>
              <a:off x="10728000" y="2520000"/>
              <a:ext cx="540000" cy="54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solidFill>
                    <a:srgbClr val="FF7D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4911AE19-4FC7-2EC2-3B32-C75F9CB012E7}"/>
                </a:ext>
              </a:extLst>
            </p:cNvPr>
            <p:cNvSpPr txBox="1"/>
            <p:nvPr/>
          </p:nvSpPr>
          <p:spPr>
            <a:xfrm>
              <a:off x="10728000" y="4374000"/>
              <a:ext cx="540000" cy="54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7CA0461D-9A3B-C3E5-3409-4E610E448C10}"/>
                </a:ext>
              </a:extLst>
            </p:cNvPr>
            <p:cNvSpPr txBox="1"/>
            <p:nvPr/>
          </p:nvSpPr>
          <p:spPr>
            <a:xfrm>
              <a:off x="10728000" y="5400000"/>
              <a:ext cx="540000" cy="54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solidFill>
                    <a:srgbClr val="FF7D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3AA7DEE4-0C83-AA47-1F1C-252348B47D9A}"/>
                </a:ext>
              </a:extLst>
            </p:cNvPr>
            <p:cNvSpPr/>
            <p:nvPr/>
          </p:nvSpPr>
          <p:spPr>
            <a:xfrm>
              <a:off x="9108000" y="2052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23240EA9-9115-0AAF-B936-56AB68DC8244}"/>
                </a:ext>
              </a:extLst>
            </p:cNvPr>
            <p:cNvSpPr/>
            <p:nvPr/>
          </p:nvSpPr>
          <p:spPr>
            <a:xfrm>
              <a:off x="9648000" y="2340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99525970-C937-BF43-C187-97BBC1DBEAFE}"/>
                </a:ext>
              </a:extLst>
            </p:cNvPr>
            <p:cNvSpPr/>
            <p:nvPr/>
          </p:nvSpPr>
          <p:spPr>
            <a:xfrm>
              <a:off x="10296000" y="2016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E698E504-DA44-091E-070F-D084544C4BB7}"/>
                </a:ext>
              </a:extLst>
            </p:cNvPr>
            <p:cNvSpPr/>
            <p:nvPr/>
          </p:nvSpPr>
          <p:spPr>
            <a:xfrm>
              <a:off x="9252000" y="2880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78121648-F67A-36EB-972E-53AA9FBDCA9A}"/>
                </a:ext>
              </a:extLst>
            </p:cNvPr>
            <p:cNvSpPr/>
            <p:nvPr/>
          </p:nvSpPr>
          <p:spPr>
            <a:xfrm>
              <a:off x="9612000" y="3492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B42588DD-DF64-13CE-EBFE-E27EA157518C}"/>
                </a:ext>
              </a:extLst>
            </p:cNvPr>
            <p:cNvSpPr/>
            <p:nvPr/>
          </p:nvSpPr>
          <p:spPr>
            <a:xfrm>
              <a:off x="10260000" y="2772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42275E84-8D6C-3867-5024-64AFF267B4DD}"/>
                </a:ext>
              </a:extLst>
            </p:cNvPr>
            <p:cNvSpPr/>
            <p:nvPr/>
          </p:nvSpPr>
          <p:spPr>
            <a:xfrm>
              <a:off x="9000000" y="3420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F06E4993-0A55-97D6-2743-B4A2625D22BF}"/>
                </a:ext>
              </a:extLst>
            </p:cNvPr>
            <p:cNvSpPr/>
            <p:nvPr/>
          </p:nvSpPr>
          <p:spPr>
            <a:xfrm>
              <a:off x="9792000" y="3060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51FC2479-E85A-0EE6-FF47-7017B20FCB79}"/>
                </a:ext>
              </a:extLst>
            </p:cNvPr>
            <p:cNvSpPr/>
            <p:nvPr/>
          </p:nvSpPr>
          <p:spPr>
            <a:xfrm>
              <a:off x="10368000" y="3348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13958865-67B2-B023-73CC-E20FDA50F68C}"/>
                </a:ext>
              </a:extLst>
            </p:cNvPr>
            <p:cNvSpPr/>
            <p:nvPr/>
          </p:nvSpPr>
          <p:spPr>
            <a:xfrm>
              <a:off x="10548000" y="2520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939CC885-ACDF-D2C1-6739-5A7BDF2D1DB8}"/>
                </a:ext>
              </a:extLst>
            </p:cNvPr>
            <p:cNvSpPr/>
            <p:nvPr/>
          </p:nvSpPr>
          <p:spPr>
            <a:xfrm>
              <a:off x="8676000" y="2376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B6F5294C-74D5-E5B9-9E9F-42547FC17CED}"/>
                </a:ext>
              </a:extLst>
            </p:cNvPr>
            <p:cNvSpPr/>
            <p:nvPr/>
          </p:nvSpPr>
          <p:spPr>
            <a:xfrm>
              <a:off x="8640000" y="2988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20B2CB14-87F1-E1DC-127E-13352C41136C}"/>
                </a:ext>
              </a:extLst>
            </p:cNvPr>
            <p:cNvSpPr txBox="1"/>
            <p:nvPr/>
          </p:nvSpPr>
          <p:spPr>
            <a:xfrm>
              <a:off x="10764000" y="3942000"/>
              <a:ext cx="1260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集电结</a:t>
              </a:r>
              <a:endParaRPr lang="zh-CN" altLang="en-US" sz="2400" dirty="0">
                <a:solidFill>
                  <a:srgbClr val="92D050"/>
                </a:solidFill>
              </a:endParaRPr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01D4706A-41D4-AE07-6883-A23F2A9D373A}"/>
                </a:ext>
              </a:extLst>
            </p:cNvPr>
            <p:cNvSpPr txBox="1"/>
            <p:nvPr/>
          </p:nvSpPr>
          <p:spPr>
            <a:xfrm>
              <a:off x="10764000" y="4770000"/>
              <a:ext cx="1260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发射结</a:t>
              </a:r>
              <a:endParaRPr lang="zh-CN" altLang="en-US" sz="2400" dirty="0">
                <a:solidFill>
                  <a:srgbClr val="92D050"/>
                </a:solidFill>
              </a:endParaRPr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0C21FF9E-97D9-9AF1-2CAE-68BC597103D7}"/>
                </a:ext>
              </a:extLst>
            </p:cNvPr>
            <p:cNvSpPr/>
            <p:nvPr/>
          </p:nvSpPr>
          <p:spPr>
            <a:xfrm>
              <a:off x="9828000" y="5796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785307BE-0505-D4D3-4A1D-2FA340DBAF90}"/>
                </a:ext>
              </a:extLst>
            </p:cNvPr>
            <p:cNvSpPr/>
            <p:nvPr/>
          </p:nvSpPr>
          <p:spPr>
            <a:xfrm>
              <a:off x="9504000" y="5256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53FECF1-0C92-7244-1655-E177AD2A1650}"/>
                </a:ext>
              </a:extLst>
            </p:cNvPr>
            <p:cNvSpPr/>
            <p:nvPr/>
          </p:nvSpPr>
          <p:spPr>
            <a:xfrm>
              <a:off x="10512000" y="3888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C3590464-7094-539E-D17A-EFF29DF3A964}"/>
                </a:ext>
              </a:extLst>
            </p:cNvPr>
            <p:cNvSpPr/>
            <p:nvPr/>
          </p:nvSpPr>
          <p:spPr>
            <a:xfrm>
              <a:off x="8856000" y="3960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45972AC6-F333-3018-54BB-558C18878BCA}"/>
                </a:ext>
              </a:extLst>
            </p:cNvPr>
            <p:cNvSpPr/>
            <p:nvPr/>
          </p:nvSpPr>
          <p:spPr>
            <a:xfrm>
              <a:off x="9720000" y="3888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7AA9ECEC-5DD3-3638-76F4-73B58C483A43}"/>
                </a:ext>
              </a:extLst>
            </p:cNvPr>
            <p:cNvSpPr/>
            <p:nvPr/>
          </p:nvSpPr>
          <p:spPr>
            <a:xfrm>
              <a:off x="9576000" y="5724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263C49E3-281D-2466-6560-E0C8A03278BB}"/>
                </a:ext>
              </a:extLst>
            </p:cNvPr>
            <p:cNvSpPr/>
            <p:nvPr/>
          </p:nvSpPr>
          <p:spPr>
            <a:xfrm>
              <a:off x="10080000" y="5760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95A0946-D786-8C04-D965-BDB504C8A7AA}"/>
                </a:ext>
              </a:extLst>
            </p:cNvPr>
            <p:cNvSpPr/>
            <p:nvPr/>
          </p:nvSpPr>
          <p:spPr>
            <a:xfrm>
              <a:off x="8784000" y="5436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66EDDF1-87A9-EDA0-C1CD-CA80D4BE36D0}"/>
                </a:ext>
              </a:extLst>
            </p:cNvPr>
            <p:cNvSpPr/>
            <p:nvPr/>
          </p:nvSpPr>
          <p:spPr>
            <a:xfrm>
              <a:off x="8856000" y="6012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E2CD60FE-602A-1F5D-B30B-9BD614FA96FE}"/>
                </a:ext>
              </a:extLst>
            </p:cNvPr>
            <p:cNvSpPr/>
            <p:nvPr/>
          </p:nvSpPr>
          <p:spPr>
            <a:xfrm>
              <a:off x="9180000" y="5220000"/>
              <a:ext cx="72000" cy="72000"/>
            </a:xfrm>
            <a:prstGeom prst="ellipse">
              <a:avLst/>
            </a:prstGeom>
            <a:solidFill>
              <a:srgbClr val="FF7D7D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0561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CDE3A-A31F-AEF4-AB71-922462090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FC951DDD-73A6-7D28-AEF0-D616554CEC22}"/>
              </a:ext>
            </a:extLst>
          </p:cNvPr>
          <p:cNvSpPr txBox="1"/>
          <p:nvPr/>
        </p:nvSpPr>
        <p:spPr>
          <a:xfrm>
            <a:off x="360000" y="827142"/>
            <a:ext cx="11421463" cy="1091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BJT 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载流子的传输过程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基极 </a:t>
            </a:r>
            <a:r>
              <a:rPr kumimoji="1"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 </a:t>
            </a:r>
            <a:r>
              <a:rPr kumimoji="1"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无任何连接时，集电极 </a:t>
            </a:r>
            <a:r>
              <a:rPr kumimoji="1"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</a:t>
            </a:r>
            <a:r>
              <a:rPr kumimoji="1"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和发射极 </a:t>
            </a:r>
            <a:r>
              <a:rPr kumimoji="1"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 </a:t>
            </a:r>
            <a:r>
              <a:rPr kumimoji="1"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之间加任何极性的电压都不导通</a:t>
            </a:r>
            <a:endParaRPr kumimoji="1" lang="en-US" altLang="zh-CN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46404ED2-2C45-3592-16AF-AF3581904698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08D1A4C2-57F7-2330-0F24-453A1C8D5E4F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136" name="箭头: 五边形 135">
                <a:extLst>
                  <a:ext uri="{FF2B5EF4-FFF2-40B4-BE49-F238E27FC236}">
                    <a16:creationId xmlns:a16="http://schemas.microsoft.com/office/drawing/2014/main" id="{15CF769E-8CD0-634F-30DD-23485C664E3C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7" name="箭头: V 形 136">
                <a:extLst>
                  <a:ext uri="{FF2B5EF4-FFF2-40B4-BE49-F238E27FC236}">
                    <a16:creationId xmlns:a16="http://schemas.microsoft.com/office/drawing/2014/main" id="{26AD5563-6ABE-0530-38A8-51E1FF8288D4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5" name="灯片编号占位符 3">
              <a:extLst>
                <a:ext uri="{FF2B5EF4-FFF2-40B4-BE49-F238E27FC236}">
                  <a16:creationId xmlns:a16="http://schemas.microsoft.com/office/drawing/2014/main" id="{AB06D8B7-84EB-7B16-45C2-2F110B04D464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7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819C5B3-3672-C4DF-45D9-B4BBA75C132A}"/>
              </a:ext>
            </a:extLst>
          </p:cNvPr>
          <p:cNvGrpSpPr/>
          <p:nvPr/>
        </p:nvGrpSpPr>
        <p:grpSpPr>
          <a:xfrm>
            <a:off x="1368000" y="2160000"/>
            <a:ext cx="3744000" cy="3384000"/>
            <a:chOff x="1368000" y="2160000"/>
            <a:chExt cx="3744000" cy="3384000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65208EF-8B8B-D3EE-9765-20DDD0A50A69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2988000"/>
              <a:ext cx="360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D7DC9A2-7ED7-CA74-621B-5A5E3A0123A6}"/>
                </a:ext>
              </a:extLst>
            </p:cNvPr>
            <p:cNvSpPr/>
            <p:nvPr/>
          </p:nvSpPr>
          <p:spPr>
            <a:xfrm>
              <a:off x="3168000" y="2880000"/>
              <a:ext cx="144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DBD306C0-90B6-AEC0-BAD9-C5B698D4AC23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2988000"/>
              <a:ext cx="0" cy="2232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BCF06E6-8378-E30D-01C0-7A2459527E2D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00" y="2988000"/>
              <a:ext cx="0" cy="2232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612A385-2056-19E0-EA50-805E2217C38B}"/>
                </a:ext>
              </a:extLst>
            </p:cNvPr>
            <p:cNvCxnSpPr>
              <a:cxnSpLocks/>
            </p:cNvCxnSpPr>
            <p:nvPr/>
          </p:nvCxnSpPr>
          <p:spPr>
            <a:xfrm>
              <a:off x="3168000" y="2844000"/>
              <a:ext cx="0" cy="28665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AD5AA63A-1984-6FBC-229D-8F1DEA03982B}"/>
                </a:ext>
              </a:extLst>
            </p:cNvPr>
            <p:cNvCxnSpPr>
              <a:cxnSpLocks/>
            </p:cNvCxnSpPr>
            <p:nvPr/>
          </p:nvCxnSpPr>
          <p:spPr>
            <a:xfrm>
              <a:off x="3312000" y="2700000"/>
              <a:ext cx="0" cy="576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738EDC78-A72B-D06D-8E52-4C2AC467C51F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>
              <a:off x="3240000" y="4068000"/>
              <a:ext cx="0" cy="118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27D30685-D1E3-1032-152F-A806D5C31AA2}"/>
                </a:ext>
              </a:extLst>
            </p:cNvPr>
            <p:cNvSpPr/>
            <p:nvPr/>
          </p:nvSpPr>
          <p:spPr>
            <a:xfrm>
              <a:off x="3168000" y="4068000"/>
              <a:ext cx="144000" cy="144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1C2FD65-8460-5721-D1CC-BCF7AB74A182}"/>
                </a:ext>
              </a:extLst>
            </p:cNvPr>
            <p:cNvSpPr/>
            <p:nvPr/>
          </p:nvSpPr>
          <p:spPr>
            <a:xfrm>
              <a:off x="1368000" y="4068000"/>
              <a:ext cx="144000" cy="144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FCD4E53D-0743-9ECC-1B72-9E257539D0BF}"/>
                </a:ext>
              </a:extLst>
            </p:cNvPr>
            <p:cNvSpPr/>
            <p:nvPr/>
          </p:nvSpPr>
          <p:spPr>
            <a:xfrm>
              <a:off x="4968000" y="4068000"/>
              <a:ext cx="144000" cy="144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343004BB-F0D0-A220-6343-45846D885F4C}"/>
                </a:ext>
              </a:extLst>
            </p:cNvPr>
            <p:cNvSpPr txBox="1"/>
            <p:nvPr/>
          </p:nvSpPr>
          <p:spPr>
            <a:xfrm>
              <a:off x="1440000" y="3852000"/>
              <a:ext cx="504000" cy="504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6FF238B-EB44-13F7-5264-B0639FC407F3}"/>
                </a:ext>
              </a:extLst>
            </p:cNvPr>
            <p:cNvSpPr txBox="1"/>
            <p:nvPr/>
          </p:nvSpPr>
          <p:spPr>
            <a:xfrm>
              <a:off x="2988000" y="3600000"/>
              <a:ext cx="504000" cy="504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B905DF3-6AED-EA3C-AB92-8FE27B7F1B3C}"/>
                </a:ext>
              </a:extLst>
            </p:cNvPr>
            <p:cNvSpPr txBox="1"/>
            <p:nvPr/>
          </p:nvSpPr>
          <p:spPr>
            <a:xfrm>
              <a:off x="4536000" y="3852000"/>
              <a:ext cx="504000" cy="504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3B8B345F-2513-7DBF-01D3-32173A7B06DE}"/>
                    </a:ext>
                  </a:extLst>
                </p:cNvPr>
                <p:cNvSpPr txBox="1"/>
                <p:nvPr/>
              </p:nvSpPr>
              <p:spPr>
                <a:xfrm>
                  <a:off x="2772000" y="2160000"/>
                  <a:ext cx="936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CC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3B8B345F-2513-7DBF-01D3-32173A7B0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2000" y="2160000"/>
                  <a:ext cx="936000" cy="540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E45AFCF5-967B-0EBC-8625-B11E30EF7F1F}"/>
                </a:ext>
              </a:extLst>
            </p:cNvPr>
            <p:cNvSpPr/>
            <p:nvPr/>
          </p:nvSpPr>
          <p:spPr>
            <a:xfrm rot="5400000">
              <a:off x="4068000" y="4986000"/>
              <a:ext cx="576000" cy="46800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5AC4AD66-FC14-18BE-C425-6845562BB0BF}"/>
                </a:ext>
              </a:extLst>
            </p:cNvPr>
            <p:cNvCxnSpPr>
              <a:cxnSpLocks/>
            </p:cNvCxnSpPr>
            <p:nvPr/>
          </p:nvCxnSpPr>
          <p:spPr>
            <a:xfrm>
              <a:off x="4608000" y="4896000"/>
              <a:ext cx="0" cy="648000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等腰三角形 34">
              <a:extLst>
                <a:ext uri="{FF2B5EF4-FFF2-40B4-BE49-F238E27FC236}">
                  <a16:creationId xmlns:a16="http://schemas.microsoft.com/office/drawing/2014/main" id="{941F9C80-98F8-C635-DC65-D8E5A320D3CE}"/>
                </a:ext>
              </a:extLst>
            </p:cNvPr>
            <p:cNvSpPr/>
            <p:nvPr/>
          </p:nvSpPr>
          <p:spPr>
            <a:xfrm rot="16200000" flipH="1">
              <a:off x="1836000" y="4986554"/>
              <a:ext cx="576000" cy="46800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796CC53B-F634-CA36-93AC-F469B1941C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2000" y="4896000"/>
              <a:ext cx="0" cy="648000"/>
            </a:xfrm>
            <a:prstGeom prst="lin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7CF94AED-3FEA-B6C3-A3C7-2CA5BAE60B68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5220000"/>
              <a:ext cx="360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23F91AC-796B-BD5D-519D-81190A21D5C6}"/>
                </a:ext>
              </a:extLst>
            </p:cNvPr>
            <p:cNvSpPr/>
            <p:nvPr/>
          </p:nvSpPr>
          <p:spPr>
            <a:xfrm>
              <a:off x="3168000" y="5148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C3EE922-13B8-5962-7CA9-5F7C4C8C6178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双极结型三极管 </a:t>
            </a:r>
            <a:r>
              <a:rPr lang="en-US" altLang="zh-CN" sz="3000" dirty="0"/>
              <a:t>—— </a:t>
            </a:r>
            <a:r>
              <a:rPr lang="zh-CN" altLang="en-US" sz="3000" dirty="0">
                <a:solidFill>
                  <a:srgbClr val="FFFF00"/>
                </a:solidFill>
              </a:rPr>
              <a:t>放大状态下的工作原理</a:t>
            </a:r>
            <a:endParaRPr lang="en-US" altLang="zh-CN" sz="3000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EA516E5-A288-7971-B29E-3F8A33608861}"/>
              </a:ext>
            </a:extLst>
          </p:cNvPr>
          <p:cNvGrpSpPr/>
          <p:nvPr/>
        </p:nvGrpSpPr>
        <p:grpSpPr>
          <a:xfrm>
            <a:off x="6660000" y="2988000"/>
            <a:ext cx="4968000" cy="3276000"/>
            <a:chOff x="6660000" y="2988000"/>
            <a:chExt cx="4968000" cy="327600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CE4DF3-E4BA-5C94-9B2A-B699AA740ED0}"/>
                </a:ext>
              </a:extLst>
            </p:cNvPr>
            <p:cNvSpPr/>
            <p:nvPr/>
          </p:nvSpPr>
          <p:spPr>
            <a:xfrm>
              <a:off x="9576000" y="2988000"/>
              <a:ext cx="360000" cy="223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noFill/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D651A1D-4827-DD93-68C5-0E548D9DCF9D}"/>
                </a:ext>
              </a:extLst>
            </p:cNvPr>
            <p:cNvSpPr/>
            <p:nvPr/>
          </p:nvSpPr>
          <p:spPr>
            <a:xfrm>
              <a:off x="8352000" y="2988000"/>
              <a:ext cx="360000" cy="223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noFill/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A156F7E-1D30-5858-F0CF-BAA0D99A45DF}"/>
                </a:ext>
              </a:extLst>
            </p:cNvPr>
            <p:cNvSpPr/>
            <p:nvPr/>
          </p:nvSpPr>
          <p:spPr>
            <a:xfrm>
              <a:off x="8964000" y="5220000"/>
              <a:ext cx="360000" cy="144000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B197633-FAE2-F912-8B90-8941D40FA521}"/>
                </a:ext>
              </a:extLst>
            </p:cNvPr>
            <p:cNvSpPr/>
            <p:nvPr/>
          </p:nvSpPr>
          <p:spPr>
            <a:xfrm>
              <a:off x="7308000" y="2988000"/>
              <a:ext cx="3672000" cy="2232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4256C8BF-70D7-0234-BDAB-FAE325608663}"/>
                </a:ext>
              </a:extLst>
            </p:cNvPr>
            <p:cNvSpPr/>
            <p:nvPr/>
          </p:nvSpPr>
          <p:spPr>
            <a:xfrm>
              <a:off x="7164000" y="4320000"/>
              <a:ext cx="144000" cy="360000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02243BBA-D3E0-C9FE-5E40-D1618DF1D029}"/>
                </a:ext>
              </a:extLst>
            </p:cNvPr>
            <p:cNvCxnSpPr>
              <a:cxnSpLocks/>
            </p:cNvCxnSpPr>
            <p:nvPr/>
          </p:nvCxnSpPr>
          <p:spPr>
            <a:xfrm>
              <a:off x="6840000" y="4500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5A2F2D7B-CA97-B43F-A627-B1D1CA1B26EF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0" y="5256000"/>
              <a:ext cx="0" cy="54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187D0F7C-6D9A-1AB8-FF6B-7DE1E8C2EB97}"/>
                </a:ext>
              </a:extLst>
            </p:cNvPr>
            <p:cNvSpPr txBox="1"/>
            <p:nvPr/>
          </p:nvSpPr>
          <p:spPr>
            <a:xfrm>
              <a:off x="7452000" y="2988000"/>
              <a:ext cx="504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370DD99A-33DB-738C-D295-6CEB5EACFE6C}"/>
                </a:ext>
              </a:extLst>
            </p:cNvPr>
            <p:cNvSpPr txBox="1"/>
            <p:nvPr/>
          </p:nvSpPr>
          <p:spPr>
            <a:xfrm>
              <a:off x="8892000" y="2988000"/>
              <a:ext cx="504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DCAA871D-53F0-149D-4D17-27E39B707D2B}"/>
                </a:ext>
              </a:extLst>
            </p:cNvPr>
            <p:cNvSpPr txBox="1"/>
            <p:nvPr/>
          </p:nvSpPr>
          <p:spPr>
            <a:xfrm>
              <a:off x="10332000" y="2988000"/>
              <a:ext cx="504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7C0EE611-651C-C0F6-F7EA-B06C058B9CBE}"/>
                </a:ext>
              </a:extLst>
            </p:cNvPr>
            <p:cNvSpPr txBox="1"/>
            <p:nvPr/>
          </p:nvSpPr>
          <p:spPr>
            <a:xfrm>
              <a:off x="6660000" y="3996000"/>
              <a:ext cx="504000" cy="504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D475984-75B6-57D6-A928-B1AB986D138D}"/>
                </a:ext>
              </a:extLst>
            </p:cNvPr>
            <p:cNvSpPr txBox="1"/>
            <p:nvPr/>
          </p:nvSpPr>
          <p:spPr>
            <a:xfrm>
              <a:off x="8892000" y="5760000"/>
              <a:ext cx="504000" cy="504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8ADF93AE-DEF0-B365-688F-E78B7729C649}"/>
                </a:ext>
              </a:extLst>
            </p:cNvPr>
            <p:cNvSpPr txBox="1"/>
            <p:nvPr/>
          </p:nvSpPr>
          <p:spPr>
            <a:xfrm>
              <a:off x="11124000" y="3996000"/>
              <a:ext cx="504000" cy="504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D5C6289-461F-73EB-E118-D84C41BA01CD}"/>
                </a:ext>
              </a:extLst>
            </p:cNvPr>
            <p:cNvSpPr txBox="1"/>
            <p:nvPr/>
          </p:nvSpPr>
          <p:spPr>
            <a:xfrm>
              <a:off x="9576000" y="3672000"/>
              <a:ext cx="360000" cy="90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集电结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C6079EC7-384D-66B3-061E-EB0958F9196E}"/>
                </a:ext>
              </a:extLst>
            </p:cNvPr>
            <p:cNvSpPr txBox="1"/>
            <p:nvPr/>
          </p:nvSpPr>
          <p:spPr>
            <a:xfrm>
              <a:off x="8352000" y="3672000"/>
              <a:ext cx="360000" cy="90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发射</a:t>
              </a:r>
              <a:r>
                <a:rPr kumimoji="1" lang="zh-CN" altLang="en-US" sz="1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</a:t>
              </a:r>
              <a:endPara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FB5159B-221A-77A2-FDA4-EF0469BC7AA3}"/>
                </a:ext>
              </a:extLst>
            </p:cNvPr>
            <p:cNvSpPr/>
            <p:nvPr/>
          </p:nvSpPr>
          <p:spPr>
            <a:xfrm>
              <a:off x="10980000" y="4320000"/>
              <a:ext cx="144000" cy="360000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345EA8B2-460C-101C-89B0-907BC5105270}"/>
                </a:ext>
              </a:extLst>
            </p:cNvPr>
            <p:cNvCxnSpPr>
              <a:cxnSpLocks/>
            </p:cNvCxnSpPr>
            <p:nvPr/>
          </p:nvCxnSpPr>
          <p:spPr>
            <a:xfrm>
              <a:off x="11088000" y="4500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1538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199FC-20AE-EBC7-9DA9-5C004F5AA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CA4A785-41CC-09F9-7106-732CB9AEBF36}"/>
                  </a:ext>
                </a:extLst>
              </p:cNvPr>
              <p:cNvSpPr txBox="1"/>
              <p:nvPr/>
            </p:nvSpPr>
            <p:spPr>
              <a:xfrm>
                <a:off x="360000" y="827142"/>
                <a:ext cx="6991771" cy="265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kumimoji="1" lang="en-US" altLang="zh-CN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BJT </a:t>
                </a: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载流子的传输过程</a:t>
                </a:r>
                <a:endParaRPr kumimoji="1" lang="en-US" altLang="zh-CN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仅有</a:t>
                </a:r>
                <a:r>
                  <a:rPr kumimoji="1" lang="zh-CN" altLang="en-US" sz="24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集电结反偏</a:t>
                </a:r>
                <a:r>
                  <a:rPr kumimoji="1"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电压</a:t>
                </a:r>
                <a:endParaRPr kumimoji="1"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阻止多子扩散，集电结变宽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CBO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：漂移电流，也称集电结反向饱和电流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发射极 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电流为 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CA4A785-41CC-09F9-7106-732CB9AEB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827142"/>
                <a:ext cx="6991771" cy="2652393"/>
              </a:xfrm>
              <a:prstGeom prst="rect">
                <a:avLst/>
              </a:prstGeom>
              <a:blipFill>
                <a:blip r:embed="rId3"/>
                <a:stretch>
                  <a:fillRect l="-1744" t="-920" b="-4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189A7AED-B6D8-3029-8ED3-134FBE5591C5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9809884D-2CBB-A4EC-C86C-CB9E0922CC6E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136" name="箭头: 五边形 135">
                <a:extLst>
                  <a:ext uri="{FF2B5EF4-FFF2-40B4-BE49-F238E27FC236}">
                    <a16:creationId xmlns:a16="http://schemas.microsoft.com/office/drawing/2014/main" id="{A1D1BA75-9090-3363-A8D0-37933D167744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7" name="箭头: V 形 136">
                <a:extLst>
                  <a:ext uri="{FF2B5EF4-FFF2-40B4-BE49-F238E27FC236}">
                    <a16:creationId xmlns:a16="http://schemas.microsoft.com/office/drawing/2014/main" id="{4DB039D5-2898-5926-5A6B-F8E132D9A434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5" name="灯片编号占位符 3">
              <a:extLst>
                <a:ext uri="{FF2B5EF4-FFF2-40B4-BE49-F238E27FC236}">
                  <a16:creationId xmlns:a16="http://schemas.microsoft.com/office/drawing/2014/main" id="{C45BAEBA-7C4A-4C6A-0CA0-42670E86CE86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8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BA26516-07AF-F845-F21D-C004343C0B05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双极结型三极管 </a:t>
            </a:r>
            <a:r>
              <a:rPr lang="en-US" altLang="zh-CN" sz="3000" dirty="0"/>
              <a:t>—— </a:t>
            </a:r>
            <a:r>
              <a:rPr lang="zh-CN" altLang="en-US" sz="3000" dirty="0">
                <a:solidFill>
                  <a:srgbClr val="FFFF00"/>
                </a:solidFill>
              </a:rPr>
              <a:t>放大状态下的工作原理</a:t>
            </a:r>
            <a:endParaRPr lang="en-US" altLang="zh-CN" sz="3000" dirty="0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E1C69C5-7FBC-A467-1F14-53B9803DE948}"/>
              </a:ext>
            </a:extLst>
          </p:cNvPr>
          <p:cNvGrpSpPr/>
          <p:nvPr/>
        </p:nvGrpSpPr>
        <p:grpSpPr>
          <a:xfrm>
            <a:off x="6660000" y="2988000"/>
            <a:ext cx="5436000" cy="3600000"/>
            <a:chOff x="6660000" y="2988000"/>
            <a:chExt cx="5436000" cy="3600000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590B7DEA-EA81-10CA-C2F3-2E71C1304E4C}"/>
                </a:ext>
              </a:extLst>
            </p:cNvPr>
            <p:cNvSpPr/>
            <p:nvPr/>
          </p:nvSpPr>
          <p:spPr>
            <a:xfrm>
              <a:off x="9468000" y="2988000"/>
              <a:ext cx="720000" cy="223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noFill/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18E1B65-5CA7-E492-0DDD-EA9E3712A0FE}"/>
                </a:ext>
              </a:extLst>
            </p:cNvPr>
            <p:cNvSpPr/>
            <p:nvPr/>
          </p:nvSpPr>
          <p:spPr>
            <a:xfrm>
              <a:off x="8352000" y="2988000"/>
              <a:ext cx="360000" cy="223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noFill/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7D5335C-FA29-ADB8-4756-4FAA750A8908}"/>
                </a:ext>
              </a:extLst>
            </p:cNvPr>
            <p:cNvSpPr/>
            <p:nvPr/>
          </p:nvSpPr>
          <p:spPr>
            <a:xfrm>
              <a:off x="8964000" y="5220000"/>
              <a:ext cx="360000" cy="144000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0545C5D-B61E-3A51-6882-0506BA50469B}"/>
                </a:ext>
              </a:extLst>
            </p:cNvPr>
            <p:cNvSpPr/>
            <p:nvPr/>
          </p:nvSpPr>
          <p:spPr>
            <a:xfrm>
              <a:off x="7308000" y="2988000"/>
              <a:ext cx="3672000" cy="2232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964AE17-06F0-3CBF-354B-04190FEAD711}"/>
                </a:ext>
              </a:extLst>
            </p:cNvPr>
            <p:cNvSpPr/>
            <p:nvPr/>
          </p:nvSpPr>
          <p:spPr>
            <a:xfrm>
              <a:off x="7164000" y="4320000"/>
              <a:ext cx="144000" cy="360000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5C1C51A4-0F5E-CAC5-6E65-7A17843939D7}"/>
                </a:ext>
              </a:extLst>
            </p:cNvPr>
            <p:cNvCxnSpPr>
              <a:cxnSpLocks/>
            </p:cNvCxnSpPr>
            <p:nvPr/>
          </p:nvCxnSpPr>
          <p:spPr>
            <a:xfrm>
              <a:off x="6840000" y="4500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AD7D06EA-FD03-8CEC-A563-A44A9E998A47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0" y="5256000"/>
              <a:ext cx="0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8272FF0-AA42-BD1B-4F7B-50D0E7BCF332}"/>
                </a:ext>
              </a:extLst>
            </p:cNvPr>
            <p:cNvSpPr txBox="1"/>
            <p:nvPr/>
          </p:nvSpPr>
          <p:spPr>
            <a:xfrm>
              <a:off x="7452000" y="2988000"/>
              <a:ext cx="504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DCD9E89-522A-D098-6E5C-09591CF18FCD}"/>
                </a:ext>
              </a:extLst>
            </p:cNvPr>
            <p:cNvSpPr txBox="1"/>
            <p:nvPr/>
          </p:nvSpPr>
          <p:spPr>
            <a:xfrm>
              <a:off x="8892000" y="2988000"/>
              <a:ext cx="504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6F9373C-AD13-D8BD-04B6-FD418565F62E}"/>
                </a:ext>
              </a:extLst>
            </p:cNvPr>
            <p:cNvSpPr txBox="1"/>
            <p:nvPr/>
          </p:nvSpPr>
          <p:spPr>
            <a:xfrm>
              <a:off x="10332000" y="2988000"/>
              <a:ext cx="504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935D24E-0196-3C8D-9487-8D5EB9F88552}"/>
                </a:ext>
              </a:extLst>
            </p:cNvPr>
            <p:cNvSpPr txBox="1"/>
            <p:nvPr/>
          </p:nvSpPr>
          <p:spPr>
            <a:xfrm>
              <a:off x="6660000" y="3996000"/>
              <a:ext cx="504000" cy="504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40DC5B0-CF24-34E0-E126-D9AC8D13B8A6}"/>
                </a:ext>
              </a:extLst>
            </p:cNvPr>
            <p:cNvSpPr txBox="1"/>
            <p:nvPr/>
          </p:nvSpPr>
          <p:spPr>
            <a:xfrm>
              <a:off x="8640000" y="5364000"/>
              <a:ext cx="504000" cy="504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88EA80A-4CCC-2461-E4B5-3D3DC72D73C5}"/>
                </a:ext>
              </a:extLst>
            </p:cNvPr>
            <p:cNvSpPr txBox="1"/>
            <p:nvPr/>
          </p:nvSpPr>
          <p:spPr>
            <a:xfrm>
              <a:off x="11124000" y="3996000"/>
              <a:ext cx="504000" cy="504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EC572C4-9E6D-5BD6-0DA0-E7BF1977C26D}"/>
                </a:ext>
              </a:extLst>
            </p:cNvPr>
            <p:cNvSpPr/>
            <p:nvPr/>
          </p:nvSpPr>
          <p:spPr>
            <a:xfrm>
              <a:off x="10980000" y="4320000"/>
              <a:ext cx="144000" cy="360000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AC409D8B-EB49-8D2E-7797-FD2ED1D234AB}"/>
                </a:ext>
              </a:extLst>
            </p:cNvPr>
            <p:cNvCxnSpPr>
              <a:cxnSpLocks/>
            </p:cNvCxnSpPr>
            <p:nvPr/>
          </p:nvCxnSpPr>
          <p:spPr>
            <a:xfrm>
              <a:off x="11088000" y="4500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0CB8AD31-180F-2875-BBB4-55EDDE49E605}"/>
                </a:ext>
              </a:extLst>
            </p:cNvPr>
            <p:cNvCxnSpPr>
              <a:cxnSpLocks/>
            </p:cNvCxnSpPr>
            <p:nvPr/>
          </p:nvCxnSpPr>
          <p:spPr>
            <a:xfrm>
              <a:off x="11448000" y="4500000"/>
              <a:ext cx="0" cy="1836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E84069AE-DF5E-D207-9887-AF309F174C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44000" y="6336000"/>
              <a:ext cx="2304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EF8D81B-5312-B6BB-8D90-7CEFB455E415}"/>
                </a:ext>
              </a:extLst>
            </p:cNvPr>
            <p:cNvSpPr/>
            <p:nvPr/>
          </p:nvSpPr>
          <p:spPr>
            <a:xfrm>
              <a:off x="11358000" y="5040000"/>
              <a:ext cx="180000" cy="540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AE7F4EF-D782-C0DF-22C9-15FC14024734}"/>
                </a:ext>
              </a:extLst>
            </p:cNvPr>
            <p:cNvSpPr/>
            <p:nvPr/>
          </p:nvSpPr>
          <p:spPr>
            <a:xfrm>
              <a:off x="10242000" y="6264000"/>
              <a:ext cx="126000" cy="14400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70DCD99C-E905-5BF3-D849-7BC4324FDF74}"/>
                </a:ext>
              </a:extLst>
            </p:cNvPr>
            <p:cNvCxnSpPr>
              <a:cxnSpLocks/>
            </p:cNvCxnSpPr>
            <p:nvPr/>
          </p:nvCxnSpPr>
          <p:spPr>
            <a:xfrm>
              <a:off x="10242000" y="6228000"/>
              <a:ext cx="0" cy="216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3F93C9FA-AD63-CF59-223E-93F3CDE76CBB}"/>
                </a:ext>
              </a:extLst>
            </p:cNvPr>
            <p:cNvCxnSpPr>
              <a:cxnSpLocks/>
            </p:cNvCxnSpPr>
            <p:nvPr/>
          </p:nvCxnSpPr>
          <p:spPr>
            <a:xfrm>
              <a:off x="10368000" y="6084000"/>
              <a:ext cx="0" cy="50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BD298E4A-B4EE-A0B2-CC8B-59E90868D599}"/>
                    </a:ext>
                  </a:extLst>
                </p:cNvPr>
                <p:cNvSpPr txBox="1"/>
                <p:nvPr/>
              </p:nvSpPr>
              <p:spPr>
                <a:xfrm>
                  <a:off x="11556000" y="5040000"/>
                  <a:ext cx="540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BD298E4A-B4EE-A0B2-CC8B-59E90868D5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6000" y="5040000"/>
                  <a:ext cx="540000" cy="54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908ADF3B-AABF-8DC2-22DB-55649B785B4C}"/>
                    </a:ext>
                  </a:extLst>
                </p:cNvPr>
                <p:cNvSpPr txBox="1"/>
                <p:nvPr/>
              </p:nvSpPr>
              <p:spPr>
                <a:xfrm>
                  <a:off x="10944000" y="5652000"/>
                  <a:ext cx="504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908ADF3B-AABF-8DC2-22DB-55649B785B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4000" y="5652000"/>
                  <a:ext cx="504000" cy="540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96600EAE-39EC-78EB-1362-5644281B8C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40000" y="5652000"/>
              <a:ext cx="0" cy="5400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229EB1AA-9E04-B639-202F-1D1FCAED7C4E}"/>
                    </a:ext>
                  </a:extLst>
                </p:cNvPr>
                <p:cNvSpPr txBox="1"/>
                <p:nvPr/>
              </p:nvSpPr>
              <p:spPr>
                <a:xfrm>
                  <a:off x="9252000" y="5652000"/>
                  <a:ext cx="504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229EB1AA-9E04-B639-202F-1D1FCAED7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2000" y="5652000"/>
                  <a:ext cx="504000" cy="540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52FA5DF3-1263-4DA7-A75F-ED269D876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2000" y="5652000"/>
              <a:ext cx="0" cy="5400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94BC0ED4-0592-EE40-93A6-DFB5BF7AF344}"/>
                    </a:ext>
                  </a:extLst>
                </p:cNvPr>
                <p:cNvSpPr txBox="1"/>
                <p:nvPr/>
              </p:nvSpPr>
              <p:spPr>
                <a:xfrm>
                  <a:off x="9972000" y="5544000"/>
                  <a:ext cx="720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CC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94BC0ED4-0592-EE40-93A6-DFB5BF7AF3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2000" y="5544000"/>
                  <a:ext cx="720000" cy="54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箭头: 燕尾形 10">
              <a:extLst>
                <a:ext uri="{FF2B5EF4-FFF2-40B4-BE49-F238E27FC236}">
                  <a16:creationId xmlns:a16="http://schemas.microsoft.com/office/drawing/2014/main" id="{0D4C0AB1-1D9D-30F5-DBAF-84280C0C075E}"/>
                </a:ext>
              </a:extLst>
            </p:cNvPr>
            <p:cNvSpPr/>
            <p:nvPr/>
          </p:nvSpPr>
          <p:spPr>
            <a:xfrm flipH="1">
              <a:off x="9234000" y="4536000"/>
              <a:ext cx="1278000" cy="612000"/>
            </a:xfrm>
            <a:prstGeom prst="notchedRightArrow">
              <a:avLst>
                <a:gd name="adj1" fmla="val 59801"/>
                <a:gd name="adj2" fmla="val 29444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C17B33E-C047-8915-2182-A9FC83687AAC}"/>
                </a:ext>
              </a:extLst>
            </p:cNvPr>
            <p:cNvSpPr/>
            <p:nvPr/>
          </p:nvSpPr>
          <p:spPr>
            <a:xfrm>
              <a:off x="9324000" y="47160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B946715A-7E72-8974-03D0-CE172DB4504F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9432000" y="4770000"/>
              <a:ext cx="936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03559F4D-9E47-8BAE-AAFC-6A2B4EBB79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4000" y="4914000"/>
              <a:ext cx="936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AF38043B-F133-0F60-4CA7-E4D298D3DDAE}"/>
                </a:ext>
              </a:extLst>
            </p:cNvPr>
            <p:cNvSpPr/>
            <p:nvPr/>
          </p:nvSpPr>
          <p:spPr>
            <a:xfrm>
              <a:off x="10260000" y="4867200"/>
              <a:ext cx="93600" cy="936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78621795-23B6-6C57-0FE9-291115E232B9}"/>
                    </a:ext>
                  </a:extLst>
                </p:cNvPr>
                <p:cNvSpPr txBox="1"/>
                <p:nvPr/>
              </p:nvSpPr>
              <p:spPr>
                <a:xfrm>
                  <a:off x="10476000" y="4626000"/>
                  <a:ext cx="576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CBO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78621795-23B6-6C57-0FE9-291115E232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6000" y="4626000"/>
                  <a:ext cx="576000" cy="432000"/>
                </a:xfrm>
                <a:prstGeom prst="rect">
                  <a:avLst/>
                </a:prstGeom>
                <a:blipFill>
                  <a:blip r:embed="rId8"/>
                  <a:stretch>
                    <a:fillRect l="-1276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22988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DB286-DE58-5D62-4F53-7075AA36B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CC2BA31-3D33-5A6F-11EE-D8EB0E9312DF}"/>
                  </a:ext>
                </a:extLst>
              </p:cNvPr>
              <p:cNvSpPr txBox="1"/>
              <p:nvPr/>
            </p:nvSpPr>
            <p:spPr>
              <a:xfrm>
                <a:off x="360000" y="827142"/>
                <a:ext cx="7591986" cy="1612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kumimoji="1" lang="en-US" altLang="zh-CN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BJT </a:t>
                </a: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载流子的传输过程</a:t>
                </a:r>
                <a:endParaRPr kumimoji="1" lang="en-US" altLang="zh-CN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集电结反偏</a:t>
                </a:r>
                <a:r>
                  <a:rPr kumimoji="1"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且</a:t>
                </a:r>
                <a:r>
                  <a:rPr kumimoji="1" lang="zh-CN" altLang="en-US" sz="24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发射结正偏</a:t>
                </a:r>
                <a:r>
                  <a:rPr kumimoji="1"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</a:t>
                </a:r>
                <a:endParaRPr kumimoji="1"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CN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：发射区多数电子向集电区漂移形成的电流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CC2BA31-3D33-5A6F-11EE-D8EB0E931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827142"/>
                <a:ext cx="7591986" cy="1612108"/>
              </a:xfrm>
              <a:prstGeom prst="rect">
                <a:avLst/>
              </a:prstGeom>
              <a:blipFill>
                <a:blip r:embed="rId3"/>
                <a:stretch>
                  <a:fillRect l="-1606" t="-1515" b="-7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EAAF0A3F-09E4-B160-377D-5DF5102684F4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36D9EF0D-C700-61DE-7F35-42A5A3EF490B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136" name="箭头: 五边形 135">
                <a:extLst>
                  <a:ext uri="{FF2B5EF4-FFF2-40B4-BE49-F238E27FC236}">
                    <a16:creationId xmlns:a16="http://schemas.microsoft.com/office/drawing/2014/main" id="{8793F2F4-0192-CCF3-300C-2B1C8E008008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7" name="箭头: V 形 136">
                <a:extLst>
                  <a:ext uri="{FF2B5EF4-FFF2-40B4-BE49-F238E27FC236}">
                    <a16:creationId xmlns:a16="http://schemas.microsoft.com/office/drawing/2014/main" id="{CD4B8220-CCFF-55BE-7EAB-A4087E719BB0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5" name="灯片编号占位符 3">
              <a:extLst>
                <a:ext uri="{FF2B5EF4-FFF2-40B4-BE49-F238E27FC236}">
                  <a16:creationId xmlns:a16="http://schemas.microsoft.com/office/drawing/2014/main" id="{668979AB-0D0F-923E-278F-74A0A25C2595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9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9DA3144-3530-6084-7174-127705F33FE3}"/>
                  </a:ext>
                </a:extLst>
              </p:cNvPr>
              <p:cNvSpPr txBox="1"/>
              <p:nvPr/>
            </p:nvSpPr>
            <p:spPr>
              <a:xfrm>
                <a:off x="7668000" y="594172"/>
                <a:ext cx="2931434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</m:sub>
                      </m:sSub>
                      <m:r>
                        <a:rPr kumimoji="1" lang="en-US" altLang="zh-CN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N</m:t>
                          </m:r>
                        </m:sub>
                      </m:sSub>
                      <m:r>
                        <a:rPr kumimoji="1" lang="en-US" altLang="zh-CN" sz="24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BO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B</m:t>
                          </m:r>
                        </m:sub>
                      </m:sSub>
                      <m:r>
                        <a:rPr kumimoji="1" lang="en-US" altLang="zh-CN" sz="24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BN</m:t>
                          </m:r>
                        </m:sub>
                      </m:sSub>
                      <m:r>
                        <a:rPr kumimoji="1" lang="en-US" altLang="zh-CN" sz="24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CBO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EN</m:t>
                          </m:r>
                        </m:sub>
                      </m:sSub>
                      <m:r>
                        <a:rPr kumimoji="1" lang="en-US" altLang="zh-CN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N</m:t>
                          </m:r>
                        </m:sub>
                      </m:sSub>
                      <m:r>
                        <a:rPr kumimoji="1" lang="en-US" altLang="zh-CN" sz="24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BN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</m:sub>
                    </m:sSub>
                    <m:r>
                      <a:rPr kumimoji="1" lang="en-US" altLang="zh-CN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</m:sub>
                    </m:sSub>
                    <m:r>
                      <a:rPr kumimoji="1" lang="en-US" altLang="zh-CN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EP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</m:sub>
                    </m:sSub>
                    <m:r>
                      <a:rPr kumimoji="1" lang="en-US" altLang="zh-CN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sub>
                    </m:sSub>
                    <m:r>
                      <a:rPr kumimoji="1" lang="en-US" altLang="zh-CN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587A602-5060-2DAC-E5F6-E0B595A3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000" y="594172"/>
                <a:ext cx="2931434" cy="2246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B50FF1E-9D24-C5D4-5F0A-F9B8C721760F}"/>
                  </a:ext>
                </a:extLst>
              </p:cNvPr>
              <p:cNvSpPr txBox="1"/>
              <p:nvPr/>
            </p:nvSpPr>
            <p:spPr>
              <a:xfrm>
                <a:off x="10241521" y="941580"/>
                <a:ext cx="19940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远大于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3F8343D-948B-C450-8DEA-D5C2F3BD2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521" y="941580"/>
                <a:ext cx="1994021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7BCFBEB-F13F-D15F-CC37-C7744C15DAC8}"/>
                  </a:ext>
                </a:extLst>
              </p:cNvPr>
              <p:cNvSpPr txBox="1"/>
              <p:nvPr/>
            </p:nvSpPr>
            <p:spPr>
              <a:xfrm>
                <a:off x="10351365" y="1985617"/>
                <a:ext cx="16239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EP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可忽略</a:t>
                </a:r>
                <a:endParaRPr lang="en-US" altLang="zh-CN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69A61E0-9B33-AB21-2DBB-1717783C0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365" y="1985617"/>
                <a:ext cx="1623990" cy="461665"/>
              </a:xfrm>
              <a:prstGeom prst="rect">
                <a:avLst/>
              </a:prstGeom>
              <a:blipFill>
                <a:blip r:embed="rId6"/>
                <a:stretch>
                  <a:fillRect t="-10667" r="-488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8E43F6B-BD7F-A54F-6286-651250EB959A}"/>
                  </a:ext>
                </a:extLst>
              </p:cNvPr>
              <p:cNvSpPr txBox="1"/>
              <p:nvPr/>
            </p:nvSpPr>
            <p:spPr>
              <a:xfrm>
                <a:off x="360000" y="2446018"/>
                <a:ext cx="6537105" cy="3464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BN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：发射区少数电子在基区与空穴复合形成的电流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EP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：基区的多子（空穴）向发射区扩散形成的电流（很小）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端电位最高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端电位居中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端电位最低</a:t>
                </a:r>
                <a:endParaRPr kumimoji="1"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8E43F6B-BD7F-A54F-6286-651250EB9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2446018"/>
                <a:ext cx="6537105" cy="3464923"/>
              </a:xfrm>
              <a:prstGeom prst="rect">
                <a:avLst/>
              </a:prstGeom>
              <a:blipFill>
                <a:blip r:embed="rId7"/>
                <a:stretch>
                  <a:fillRect t="-351" b="-29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标题 1">
            <a:extLst>
              <a:ext uri="{FF2B5EF4-FFF2-40B4-BE49-F238E27FC236}">
                <a16:creationId xmlns:a16="http://schemas.microsoft.com/office/drawing/2014/main" id="{3B874391-B5E6-1F34-DBB8-BD77D3D8E621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双极结型三极管 </a:t>
            </a:r>
            <a:r>
              <a:rPr lang="en-US" altLang="zh-CN" sz="3000" dirty="0"/>
              <a:t>—— </a:t>
            </a:r>
            <a:r>
              <a:rPr lang="zh-CN" altLang="en-US" sz="3000" dirty="0">
                <a:solidFill>
                  <a:srgbClr val="FFFF00"/>
                </a:solidFill>
              </a:rPr>
              <a:t>放大状态下的工作原理</a:t>
            </a:r>
            <a:endParaRPr lang="en-US" altLang="zh-CN" sz="3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4915E7-1A8F-07AC-44EF-ACF4115CCA77}"/>
              </a:ext>
            </a:extLst>
          </p:cNvPr>
          <p:cNvSpPr/>
          <p:nvPr/>
        </p:nvSpPr>
        <p:spPr>
          <a:xfrm>
            <a:off x="1548000" y="6048000"/>
            <a:ext cx="2160000" cy="54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PNP </a:t>
            </a: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管呢？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0BDF68A-5FCB-C9A4-D59E-643DC1EB9446}"/>
              </a:ext>
            </a:extLst>
          </p:cNvPr>
          <p:cNvGrpSpPr/>
          <p:nvPr/>
        </p:nvGrpSpPr>
        <p:grpSpPr>
          <a:xfrm>
            <a:off x="6660000" y="2988000"/>
            <a:ext cx="5436000" cy="3600000"/>
            <a:chOff x="6660000" y="2988000"/>
            <a:chExt cx="5436000" cy="360000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A724904-B1EE-764E-2622-47D66014E31F}"/>
                </a:ext>
              </a:extLst>
            </p:cNvPr>
            <p:cNvSpPr/>
            <p:nvPr/>
          </p:nvSpPr>
          <p:spPr>
            <a:xfrm>
              <a:off x="8460000" y="2988000"/>
              <a:ext cx="144000" cy="223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noFill/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5088DC2-5595-9B11-4EEA-88C96306D952}"/>
                </a:ext>
              </a:extLst>
            </p:cNvPr>
            <p:cNvSpPr/>
            <p:nvPr/>
          </p:nvSpPr>
          <p:spPr>
            <a:xfrm>
              <a:off x="9468000" y="2988000"/>
              <a:ext cx="720000" cy="223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noFill/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8960E35A-2593-4562-CF3D-177C1D9DC95E}"/>
                    </a:ext>
                  </a:extLst>
                </p:cNvPr>
                <p:cNvSpPr txBox="1"/>
                <p:nvPr/>
              </p:nvSpPr>
              <p:spPr>
                <a:xfrm>
                  <a:off x="7452000" y="3672000"/>
                  <a:ext cx="540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EN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8960E35A-2593-4562-CF3D-177C1D9DC9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0" y="3672000"/>
                  <a:ext cx="540000" cy="432000"/>
                </a:xfrm>
                <a:prstGeom prst="rect">
                  <a:avLst/>
                </a:prstGeom>
                <a:blipFill>
                  <a:blip r:embed="rId8"/>
                  <a:stretch>
                    <a:fillRect l="-56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73FE08C-3F6C-5D62-19C3-04ECB1DDA5C0}"/>
                </a:ext>
              </a:extLst>
            </p:cNvPr>
            <p:cNvSpPr/>
            <p:nvPr/>
          </p:nvSpPr>
          <p:spPr>
            <a:xfrm>
              <a:off x="8964000" y="5220000"/>
              <a:ext cx="360000" cy="144000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2EA3309-FC7C-4E3A-FA1F-5347CB1C6E8C}"/>
                </a:ext>
              </a:extLst>
            </p:cNvPr>
            <p:cNvSpPr/>
            <p:nvPr/>
          </p:nvSpPr>
          <p:spPr>
            <a:xfrm>
              <a:off x="7308000" y="2988000"/>
              <a:ext cx="3672000" cy="2232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E1921C0-4B07-2025-FD10-7EFF5B1BB157}"/>
                </a:ext>
              </a:extLst>
            </p:cNvPr>
            <p:cNvSpPr/>
            <p:nvPr/>
          </p:nvSpPr>
          <p:spPr>
            <a:xfrm>
              <a:off x="7164000" y="4320000"/>
              <a:ext cx="144000" cy="360000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8936B947-EF57-93A4-4846-718C34D853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0000" y="4500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0DD2A3D7-2721-B956-1E9D-CB57A4ADA059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0" y="5256000"/>
              <a:ext cx="0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E8C6845-A6A2-EB99-E0B2-9C284C0A273E}"/>
                </a:ext>
              </a:extLst>
            </p:cNvPr>
            <p:cNvSpPr txBox="1"/>
            <p:nvPr/>
          </p:nvSpPr>
          <p:spPr>
            <a:xfrm>
              <a:off x="7452000" y="2988000"/>
              <a:ext cx="504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775726D-41A5-B7E0-40FE-6214EEDF20D0}"/>
                </a:ext>
              </a:extLst>
            </p:cNvPr>
            <p:cNvSpPr txBox="1"/>
            <p:nvPr/>
          </p:nvSpPr>
          <p:spPr>
            <a:xfrm>
              <a:off x="8892000" y="2988000"/>
              <a:ext cx="504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CA22056-2838-68CE-22C0-C7ACD284DA5C}"/>
                </a:ext>
              </a:extLst>
            </p:cNvPr>
            <p:cNvSpPr txBox="1"/>
            <p:nvPr/>
          </p:nvSpPr>
          <p:spPr>
            <a:xfrm>
              <a:off x="10332000" y="2988000"/>
              <a:ext cx="504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5E31117-A7BB-9DF8-C62F-104191C48FC2}"/>
                </a:ext>
              </a:extLst>
            </p:cNvPr>
            <p:cNvSpPr txBox="1"/>
            <p:nvPr/>
          </p:nvSpPr>
          <p:spPr>
            <a:xfrm>
              <a:off x="6660000" y="3996000"/>
              <a:ext cx="504000" cy="504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5199D67-266F-1BE4-EC0F-9D0D158E1431}"/>
                </a:ext>
              </a:extLst>
            </p:cNvPr>
            <p:cNvSpPr txBox="1"/>
            <p:nvPr/>
          </p:nvSpPr>
          <p:spPr>
            <a:xfrm>
              <a:off x="8640000" y="5364000"/>
              <a:ext cx="504000" cy="504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8AAACA30-FB5F-83A7-D018-4E0690B4C9D0}"/>
                </a:ext>
              </a:extLst>
            </p:cNvPr>
            <p:cNvSpPr txBox="1"/>
            <p:nvPr/>
          </p:nvSpPr>
          <p:spPr>
            <a:xfrm>
              <a:off x="11124000" y="3996000"/>
              <a:ext cx="504000" cy="504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95C0B37-1A89-A4C4-F181-5847F4959F1E}"/>
                </a:ext>
              </a:extLst>
            </p:cNvPr>
            <p:cNvSpPr/>
            <p:nvPr/>
          </p:nvSpPr>
          <p:spPr>
            <a:xfrm>
              <a:off x="10980000" y="4320000"/>
              <a:ext cx="144000" cy="360000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1C0EE938-81FB-5878-421D-5F03075014B1}"/>
                </a:ext>
              </a:extLst>
            </p:cNvPr>
            <p:cNvCxnSpPr>
              <a:cxnSpLocks/>
            </p:cNvCxnSpPr>
            <p:nvPr/>
          </p:nvCxnSpPr>
          <p:spPr>
            <a:xfrm>
              <a:off x="11088000" y="4500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D130CA51-0976-B1A7-9638-5FD307455BC4}"/>
                </a:ext>
              </a:extLst>
            </p:cNvPr>
            <p:cNvCxnSpPr>
              <a:cxnSpLocks/>
            </p:cNvCxnSpPr>
            <p:nvPr/>
          </p:nvCxnSpPr>
          <p:spPr>
            <a:xfrm>
              <a:off x="11448000" y="4500000"/>
              <a:ext cx="0" cy="1836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80E74435-4809-7B76-0365-B5E1CB74C7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40000" y="6336000"/>
              <a:ext cx="4608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7D28C0C8-FA54-F965-5BB6-1B66FE4E1351}"/>
                </a:ext>
              </a:extLst>
            </p:cNvPr>
            <p:cNvSpPr/>
            <p:nvPr/>
          </p:nvSpPr>
          <p:spPr>
            <a:xfrm>
              <a:off x="11358000" y="5040000"/>
              <a:ext cx="180000" cy="540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90645B16-BDB4-5E1C-7168-E1FBFC6BAC69}"/>
                </a:ext>
              </a:extLst>
            </p:cNvPr>
            <p:cNvSpPr/>
            <p:nvPr/>
          </p:nvSpPr>
          <p:spPr>
            <a:xfrm>
              <a:off x="10242000" y="6264000"/>
              <a:ext cx="126000" cy="14400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32DAA99F-2B87-6762-FC51-0F2FC28AEFCE}"/>
                </a:ext>
              </a:extLst>
            </p:cNvPr>
            <p:cNvCxnSpPr>
              <a:cxnSpLocks/>
            </p:cNvCxnSpPr>
            <p:nvPr/>
          </p:nvCxnSpPr>
          <p:spPr>
            <a:xfrm>
              <a:off x="10242000" y="6228000"/>
              <a:ext cx="0" cy="216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CB1EB0A1-B281-C957-2D4C-0E21391B0FD0}"/>
                </a:ext>
              </a:extLst>
            </p:cNvPr>
            <p:cNvCxnSpPr>
              <a:cxnSpLocks/>
            </p:cNvCxnSpPr>
            <p:nvPr/>
          </p:nvCxnSpPr>
          <p:spPr>
            <a:xfrm>
              <a:off x="10368000" y="6084000"/>
              <a:ext cx="0" cy="50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98467A4A-0273-3858-7A15-DF0AE5E81344}"/>
                    </a:ext>
                  </a:extLst>
                </p:cNvPr>
                <p:cNvSpPr txBox="1"/>
                <p:nvPr/>
              </p:nvSpPr>
              <p:spPr>
                <a:xfrm>
                  <a:off x="11556000" y="5040000"/>
                  <a:ext cx="540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98467A4A-0273-3858-7A15-DF0AE5E813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6000" y="5040000"/>
                  <a:ext cx="540000" cy="540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4E28110F-E40A-472A-1DA2-9585351AE1AF}"/>
                    </a:ext>
                  </a:extLst>
                </p:cNvPr>
                <p:cNvSpPr txBox="1"/>
                <p:nvPr/>
              </p:nvSpPr>
              <p:spPr>
                <a:xfrm>
                  <a:off x="10944000" y="5652000"/>
                  <a:ext cx="504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4E28110F-E40A-472A-1DA2-9585351AE1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4000" y="5652000"/>
                  <a:ext cx="504000" cy="540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A3C46452-1C4A-D6BB-AF59-FC78DFB995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40000" y="5652000"/>
              <a:ext cx="0" cy="5400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28AF33B8-1319-C1AF-58C5-ECDED16D3CD9}"/>
                    </a:ext>
                  </a:extLst>
                </p:cNvPr>
                <p:cNvSpPr txBox="1"/>
                <p:nvPr/>
              </p:nvSpPr>
              <p:spPr>
                <a:xfrm>
                  <a:off x="9252000" y="5652000"/>
                  <a:ext cx="504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28AF33B8-1319-C1AF-58C5-ECDED16D3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2000" y="5652000"/>
                  <a:ext cx="504000" cy="540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18DE9399-B20C-04CB-D492-F4E332D22E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2000" y="5652000"/>
              <a:ext cx="0" cy="5400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FBB556D9-23B3-9704-6582-9330F120E30E}"/>
                    </a:ext>
                  </a:extLst>
                </p:cNvPr>
                <p:cNvSpPr txBox="1"/>
                <p:nvPr/>
              </p:nvSpPr>
              <p:spPr>
                <a:xfrm>
                  <a:off x="9972000" y="5544000"/>
                  <a:ext cx="720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CC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FBB556D9-23B3-9704-6582-9330F120E3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2000" y="5544000"/>
                  <a:ext cx="720000" cy="540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箭头: 燕尾形 61">
              <a:extLst>
                <a:ext uri="{FF2B5EF4-FFF2-40B4-BE49-F238E27FC236}">
                  <a16:creationId xmlns:a16="http://schemas.microsoft.com/office/drawing/2014/main" id="{CB9B18FC-E297-6589-1C9B-07409B4562E5}"/>
                </a:ext>
              </a:extLst>
            </p:cNvPr>
            <p:cNvSpPr/>
            <p:nvPr/>
          </p:nvSpPr>
          <p:spPr>
            <a:xfrm flipH="1">
              <a:off x="9234000" y="4536000"/>
              <a:ext cx="1278000" cy="612000"/>
            </a:xfrm>
            <a:prstGeom prst="notchedRightArrow">
              <a:avLst>
                <a:gd name="adj1" fmla="val 59801"/>
                <a:gd name="adj2" fmla="val 29444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9C7784F1-0B8D-1068-2700-5E47CD055C87}"/>
                </a:ext>
              </a:extLst>
            </p:cNvPr>
            <p:cNvSpPr/>
            <p:nvPr/>
          </p:nvSpPr>
          <p:spPr>
            <a:xfrm>
              <a:off x="9324000" y="47160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79EB2985-881B-6CA6-A4BA-DF607D39F544}"/>
                </a:ext>
              </a:extLst>
            </p:cNvPr>
            <p:cNvCxnSpPr>
              <a:cxnSpLocks/>
              <a:stCxn id="63" idx="6"/>
            </p:cNvCxnSpPr>
            <p:nvPr/>
          </p:nvCxnSpPr>
          <p:spPr>
            <a:xfrm>
              <a:off x="9432000" y="4770000"/>
              <a:ext cx="936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6120360B-E96C-ABC9-7790-FA097517F4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4000" y="4914000"/>
              <a:ext cx="936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F49AAB14-02AA-41A6-F726-489DFC83CD03}"/>
                </a:ext>
              </a:extLst>
            </p:cNvPr>
            <p:cNvSpPr/>
            <p:nvPr/>
          </p:nvSpPr>
          <p:spPr>
            <a:xfrm>
              <a:off x="10260000" y="4867200"/>
              <a:ext cx="93600" cy="936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8974A41B-F3F3-70D1-45BC-86A228B951E6}"/>
                    </a:ext>
                  </a:extLst>
                </p:cNvPr>
                <p:cNvSpPr txBox="1"/>
                <p:nvPr/>
              </p:nvSpPr>
              <p:spPr>
                <a:xfrm>
                  <a:off x="10476000" y="4626000"/>
                  <a:ext cx="576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CBO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8974A41B-F3F3-70D1-45BC-86A228B951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6000" y="4626000"/>
                  <a:ext cx="576000" cy="432000"/>
                </a:xfrm>
                <a:prstGeom prst="rect">
                  <a:avLst/>
                </a:prstGeom>
                <a:blipFill>
                  <a:blip r:embed="rId13"/>
                  <a:stretch>
                    <a:fillRect l="-1276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箭头: 燕尾形 66">
              <a:extLst>
                <a:ext uri="{FF2B5EF4-FFF2-40B4-BE49-F238E27FC236}">
                  <a16:creationId xmlns:a16="http://schemas.microsoft.com/office/drawing/2014/main" id="{4721FC73-69E4-F5D7-33A9-CEDF5963A7AE}"/>
                </a:ext>
              </a:extLst>
            </p:cNvPr>
            <p:cNvSpPr/>
            <p:nvPr/>
          </p:nvSpPr>
          <p:spPr>
            <a:xfrm flipH="1">
              <a:off x="7416000" y="3420000"/>
              <a:ext cx="3168000" cy="936000"/>
            </a:xfrm>
            <a:prstGeom prst="notchedRightArrow">
              <a:avLst>
                <a:gd name="adj1" fmla="val 59801"/>
                <a:gd name="adj2" fmla="val 29444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FBD86C6C-B23A-B504-7C6B-058D80793A41}"/>
                </a:ext>
              </a:extLst>
            </p:cNvPr>
            <p:cNvCxnSpPr>
              <a:cxnSpLocks/>
            </p:cNvCxnSpPr>
            <p:nvPr/>
          </p:nvCxnSpPr>
          <p:spPr>
            <a:xfrm>
              <a:off x="9432000" y="3888000"/>
              <a:ext cx="936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6CA65C56-3C15-BC62-FD10-DF03D87FA891}"/>
                </a:ext>
              </a:extLst>
            </p:cNvPr>
            <p:cNvSpPr/>
            <p:nvPr/>
          </p:nvSpPr>
          <p:spPr>
            <a:xfrm>
              <a:off x="9324000" y="38340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CAAC1619-776E-8CDB-5D85-4FA1B1D45AD1}"/>
                </a:ext>
              </a:extLst>
            </p:cNvPr>
            <p:cNvCxnSpPr>
              <a:cxnSpLocks/>
            </p:cNvCxnSpPr>
            <p:nvPr/>
          </p:nvCxnSpPr>
          <p:spPr>
            <a:xfrm>
              <a:off x="9432000" y="3726000"/>
              <a:ext cx="936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66C4C5E2-4DF4-C1DA-FAD9-C121D51B2E27}"/>
                </a:ext>
              </a:extLst>
            </p:cNvPr>
            <p:cNvSpPr/>
            <p:nvPr/>
          </p:nvSpPr>
          <p:spPr>
            <a:xfrm>
              <a:off x="9324000" y="36720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69256EE9-2404-B68F-67A8-AF8747DE6730}"/>
                </a:ext>
              </a:extLst>
            </p:cNvPr>
            <p:cNvCxnSpPr>
              <a:cxnSpLocks/>
            </p:cNvCxnSpPr>
            <p:nvPr/>
          </p:nvCxnSpPr>
          <p:spPr>
            <a:xfrm>
              <a:off x="9432000" y="4050000"/>
              <a:ext cx="936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F2C6FF55-80AE-E23C-2041-B7EF683106E1}"/>
                </a:ext>
              </a:extLst>
            </p:cNvPr>
            <p:cNvSpPr/>
            <p:nvPr/>
          </p:nvSpPr>
          <p:spPr>
            <a:xfrm>
              <a:off x="9324000" y="39960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文本框 189">
                  <a:extLst>
                    <a:ext uri="{FF2B5EF4-FFF2-40B4-BE49-F238E27FC236}">
                      <a16:creationId xmlns:a16="http://schemas.microsoft.com/office/drawing/2014/main" id="{3A5566C4-F75C-C327-01B8-A3E6AC8DABE8}"/>
                    </a:ext>
                  </a:extLst>
                </p:cNvPr>
                <p:cNvSpPr txBox="1"/>
                <p:nvPr/>
              </p:nvSpPr>
              <p:spPr>
                <a:xfrm>
                  <a:off x="8568000" y="4320000"/>
                  <a:ext cx="540000" cy="396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BN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90" name="文本框 189">
                  <a:extLst>
                    <a:ext uri="{FF2B5EF4-FFF2-40B4-BE49-F238E27FC236}">
                      <a16:creationId xmlns:a16="http://schemas.microsoft.com/office/drawing/2014/main" id="{3A5566C4-F75C-C327-01B8-A3E6AC8DAB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8000" y="4320000"/>
                  <a:ext cx="540000" cy="396000"/>
                </a:xfrm>
                <a:prstGeom prst="rect">
                  <a:avLst/>
                </a:prstGeom>
                <a:blipFill>
                  <a:blip r:embed="rId14"/>
                  <a:stretch>
                    <a:fillRect l="-6818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箭头: 燕尾形 101">
              <a:extLst>
                <a:ext uri="{FF2B5EF4-FFF2-40B4-BE49-F238E27FC236}">
                  <a16:creationId xmlns:a16="http://schemas.microsoft.com/office/drawing/2014/main" id="{AAD58C1F-05B7-AE82-0A15-D3F16CB137F0}"/>
                </a:ext>
              </a:extLst>
            </p:cNvPr>
            <p:cNvSpPr/>
            <p:nvPr/>
          </p:nvSpPr>
          <p:spPr>
            <a:xfrm rot="4800000" flipH="1">
              <a:off x="8676000" y="3982692"/>
              <a:ext cx="720000" cy="360000"/>
            </a:xfrm>
            <a:prstGeom prst="notchedRightArrow">
              <a:avLst>
                <a:gd name="adj1" fmla="val 59801"/>
                <a:gd name="adj2" fmla="val 29444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EF8F1F57-0EFF-5470-2AF8-95C603B31F4C}"/>
                </a:ext>
              </a:extLst>
            </p:cNvPr>
            <p:cNvSpPr/>
            <p:nvPr/>
          </p:nvSpPr>
          <p:spPr>
            <a:xfrm>
              <a:off x="8748000" y="3795555"/>
              <a:ext cx="468000" cy="36000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C31845F1-001D-37F4-063A-F59D2A1357D8}"/>
                </a:ext>
              </a:extLst>
            </p:cNvPr>
            <p:cNvSpPr/>
            <p:nvPr/>
          </p:nvSpPr>
          <p:spPr>
            <a:xfrm rot="4800000">
              <a:off x="8850546" y="4136250"/>
              <a:ext cx="396000" cy="189593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839C50B4-22AF-54EB-0F43-53BD7900C6E0}"/>
                </a:ext>
              </a:extLst>
            </p:cNvPr>
            <p:cNvGrpSpPr/>
            <p:nvPr/>
          </p:nvGrpSpPr>
          <p:grpSpPr>
            <a:xfrm rot="4800000">
              <a:off x="8892000" y="4211532"/>
              <a:ext cx="324000" cy="108000"/>
              <a:chOff x="7970915" y="4583666"/>
              <a:chExt cx="324000" cy="108000"/>
            </a:xfrm>
          </p:grpSpPr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E64C1373-5B0A-F8FB-80F5-99CB316C5E65}"/>
                  </a:ext>
                </a:extLst>
              </p:cNvPr>
              <p:cNvSpPr/>
              <p:nvPr/>
            </p:nvSpPr>
            <p:spPr>
              <a:xfrm>
                <a:off x="7970930" y="4583666"/>
                <a:ext cx="108000" cy="108000"/>
              </a:xfrm>
              <a:prstGeom prst="ellipse">
                <a:avLst/>
              </a:prstGeom>
              <a:solidFill>
                <a:srgbClr val="0000FF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7" name="直接箭头连接符 106">
                <a:extLst>
                  <a:ext uri="{FF2B5EF4-FFF2-40B4-BE49-F238E27FC236}">
                    <a16:creationId xmlns:a16="http://schemas.microsoft.com/office/drawing/2014/main" id="{6B3D7358-175E-15EC-87DC-18E66D56227F}"/>
                  </a:ext>
                </a:extLst>
              </p:cNvPr>
              <p:cNvCxnSpPr>
                <a:cxnSpLocks/>
                <a:stCxn id="106" idx="2"/>
              </p:cNvCxnSpPr>
              <p:nvPr/>
            </p:nvCxnSpPr>
            <p:spPr>
              <a:xfrm>
                <a:off x="7970915" y="4637662"/>
                <a:ext cx="324000" cy="0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B16CD52C-0EE0-AF7F-E28A-15155838C37A}"/>
                </a:ext>
              </a:extLst>
            </p:cNvPr>
            <p:cNvGrpSpPr/>
            <p:nvPr/>
          </p:nvGrpSpPr>
          <p:grpSpPr>
            <a:xfrm rot="4800000">
              <a:off x="8956800" y="4608000"/>
              <a:ext cx="329413" cy="93600"/>
              <a:chOff x="10250917" y="5414609"/>
              <a:chExt cx="329413" cy="93600"/>
            </a:xfrm>
          </p:grpSpPr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EE6B1C3F-5FF2-4AA6-BE13-0A4047F57D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50917" y="5461409"/>
                <a:ext cx="324000" cy="0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椭圆 120">
                <a:extLst>
                  <a:ext uri="{FF2B5EF4-FFF2-40B4-BE49-F238E27FC236}">
                    <a16:creationId xmlns:a16="http://schemas.microsoft.com/office/drawing/2014/main" id="{6377D101-760C-6A4F-3828-8941439BD868}"/>
                  </a:ext>
                </a:extLst>
              </p:cNvPr>
              <p:cNvSpPr/>
              <p:nvPr/>
            </p:nvSpPr>
            <p:spPr>
              <a:xfrm>
                <a:off x="10486730" y="5414609"/>
                <a:ext cx="93600" cy="936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5" name="箭头: 燕尾形 124">
              <a:extLst>
                <a:ext uri="{FF2B5EF4-FFF2-40B4-BE49-F238E27FC236}">
                  <a16:creationId xmlns:a16="http://schemas.microsoft.com/office/drawing/2014/main" id="{BDABE86F-A918-982E-05B0-DBD599B93311}"/>
                </a:ext>
              </a:extLst>
            </p:cNvPr>
            <p:cNvSpPr/>
            <p:nvPr/>
          </p:nvSpPr>
          <p:spPr>
            <a:xfrm flipH="1">
              <a:off x="7848000" y="4788000"/>
              <a:ext cx="1152000" cy="288000"/>
            </a:xfrm>
            <a:prstGeom prst="notchedRightArrow">
              <a:avLst>
                <a:gd name="adj1" fmla="val 59801"/>
                <a:gd name="adj2" fmla="val 41574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7376B183-8400-B41C-6726-C93FB648458B}"/>
                    </a:ext>
                  </a:extLst>
                </p:cNvPr>
                <p:cNvSpPr txBox="1"/>
                <p:nvPr/>
              </p:nvSpPr>
              <p:spPr>
                <a:xfrm>
                  <a:off x="10476000" y="3672000"/>
                  <a:ext cx="540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CN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7376B183-8400-B41C-6726-C93FB64845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6000" y="3672000"/>
                  <a:ext cx="540000" cy="432000"/>
                </a:xfrm>
                <a:prstGeom prst="rect">
                  <a:avLst/>
                </a:prstGeom>
                <a:blipFill>
                  <a:blip r:embed="rId15"/>
                  <a:stretch>
                    <a:fillRect l="-68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7" name="直接箭头连接符 126">
              <a:extLst>
                <a:ext uri="{FF2B5EF4-FFF2-40B4-BE49-F238E27FC236}">
                  <a16:creationId xmlns:a16="http://schemas.microsoft.com/office/drawing/2014/main" id="{355FFE99-EC18-5558-1416-58233B2EA8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6000" y="4932000"/>
              <a:ext cx="864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840E800C-559B-95D3-D170-BC52843A94A6}"/>
                </a:ext>
              </a:extLst>
            </p:cNvPr>
            <p:cNvSpPr/>
            <p:nvPr/>
          </p:nvSpPr>
          <p:spPr>
            <a:xfrm>
              <a:off x="8784000" y="4885200"/>
              <a:ext cx="93600" cy="936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C0DA759D-78FD-8B2B-6934-50D3D8BDEBE4}"/>
                    </a:ext>
                  </a:extLst>
                </p:cNvPr>
                <p:cNvSpPr txBox="1"/>
                <p:nvPr/>
              </p:nvSpPr>
              <p:spPr>
                <a:xfrm>
                  <a:off x="7416000" y="4680000"/>
                  <a:ext cx="540000" cy="396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EP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C0DA759D-78FD-8B2B-6934-50D3D8BDEB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6000" y="4680000"/>
                  <a:ext cx="540000" cy="396000"/>
                </a:xfrm>
                <a:prstGeom prst="rect">
                  <a:avLst/>
                </a:prstGeom>
                <a:blipFill>
                  <a:blip r:embed="rId16"/>
                  <a:stretch>
                    <a:fillRect l="-4545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AA24032A-669B-06C5-455F-B13D8FA15BC0}"/>
                </a:ext>
              </a:extLst>
            </p:cNvPr>
            <p:cNvCxnSpPr>
              <a:cxnSpLocks/>
            </p:cNvCxnSpPr>
            <p:nvPr/>
          </p:nvCxnSpPr>
          <p:spPr>
            <a:xfrm>
              <a:off x="6840000" y="4500000"/>
              <a:ext cx="0" cy="1836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2856749C-E8EF-E620-2240-2A6E7801911B}"/>
                </a:ext>
              </a:extLst>
            </p:cNvPr>
            <p:cNvSpPr/>
            <p:nvPr/>
          </p:nvSpPr>
          <p:spPr>
            <a:xfrm>
              <a:off x="6750000" y="5040000"/>
              <a:ext cx="180000" cy="540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83B8399A-FC33-4BB4-F495-349C13EC5CD8}"/>
                    </a:ext>
                  </a:extLst>
                </p:cNvPr>
                <p:cNvSpPr txBox="1"/>
                <p:nvPr/>
              </p:nvSpPr>
              <p:spPr>
                <a:xfrm>
                  <a:off x="6948000" y="5040000"/>
                  <a:ext cx="540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83B8399A-FC33-4BB4-F495-349C13EC5C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000" y="5040000"/>
                  <a:ext cx="540000" cy="540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4" name="组合 183">
              <a:extLst>
                <a:ext uri="{FF2B5EF4-FFF2-40B4-BE49-F238E27FC236}">
                  <a16:creationId xmlns:a16="http://schemas.microsoft.com/office/drawing/2014/main" id="{F42D3500-BEA0-EB63-00FE-1F68F5666B7E}"/>
                </a:ext>
              </a:extLst>
            </p:cNvPr>
            <p:cNvGrpSpPr/>
            <p:nvPr/>
          </p:nvGrpSpPr>
          <p:grpSpPr>
            <a:xfrm>
              <a:off x="7668000" y="5544000"/>
              <a:ext cx="720000" cy="1044000"/>
              <a:chOff x="10124400" y="5696400"/>
              <a:chExt cx="720000" cy="1044000"/>
            </a:xfrm>
          </p:grpSpPr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376E3B6E-9A67-7BF8-AF23-9822C54AD371}"/>
                  </a:ext>
                </a:extLst>
              </p:cNvPr>
              <p:cNvSpPr/>
              <p:nvPr/>
            </p:nvSpPr>
            <p:spPr>
              <a:xfrm>
                <a:off x="10394400" y="6416400"/>
                <a:ext cx="126000" cy="144000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81" name="直接连接符 180">
                <a:extLst>
                  <a:ext uri="{FF2B5EF4-FFF2-40B4-BE49-F238E27FC236}">
                    <a16:creationId xmlns:a16="http://schemas.microsoft.com/office/drawing/2014/main" id="{6245C162-BF5F-525E-11B9-63721087A6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94400" y="6380400"/>
                <a:ext cx="0" cy="21600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接连接符 181">
                <a:extLst>
                  <a:ext uri="{FF2B5EF4-FFF2-40B4-BE49-F238E27FC236}">
                    <a16:creationId xmlns:a16="http://schemas.microsoft.com/office/drawing/2014/main" id="{04BE9704-C38E-BF77-8EC4-F239A3D11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0400" y="6236400"/>
                <a:ext cx="0" cy="504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文本框 182">
                    <a:extLst>
                      <a:ext uri="{FF2B5EF4-FFF2-40B4-BE49-F238E27FC236}">
                        <a16:creationId xmlns:a16="http://schemas.microsoft.com/office/drawing/2014/main" id="{A7236175-DCD8-4EB6-C900-F4FE059D0D1D}"/>
                      </a:ext>
                    </a:extLst>
                  </p:cNvPr>
                  <p:cNvSpPr txBox="1"/>
                  <p:nvPr/>
                </p:nvSpPr>
                <p:spPr>
                  <a:xfrm>
                    <a:off x="10124400" y="5696400"/>
                    <a:ext cx="720000" cy="54000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800" i="1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800" b="0" i="0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EE</m:t>
                              </m:r>
                            </m:sub>
                          </m:sSub>
                        </m:oMath>
                      </m:oMathPara>
                    </a14:m>
                    <a:endParaRPr dirty="0"/>
                  </a:p>
                </p:txBody>
              </p:sp>
            </mc:Choice>
            <mc:Fallback xmlns="">
              <p:sp>
                <p:nvSpPr>
                  <p:cNvPr id="183" name="文本框 182">
                    <a:extLst>
                      <a:ext uri="{FF2B5EF4-FFF2-40B4-BE49-F238E27FC236}">
                        <a16:creationId xmlns:a16="http://schemas.microsoft.com/office/drawing/2014/main" id="{A7236175-DCD8-4EB6-C900-F4FE059D0D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24400" y="5696400"/>
                    <a:ext cx="720000" cy="54000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文本框 186">
                  <a:extLst>
                    <a:ext uri="{FF2B5EF4-FFF2-40B4-BE49-F238E27FC236}">
                      <a16:creationId xmlns:a16="http://schemas.microsoft.com/office/drawing/2014/main" id="{E701C774-114C-DBCC-47B5-FBAF2D9AAAC2}"/>
                    </a:ext>
                  </a:extLst>
                </p:cNvPr>
                <p:cNvSpPr txBox="1"/>
                <p:nvPr/>
              </p:nvSpPr>
              <p:spPr>
                <a:xfrm>
                  <a:off x="6966000" y="5652000"/>
                  <a:ext cx="504000" cy="54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</m:t>
                            </m:r>
                          </m:sub>
                        </m:sSub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87" name="文本框 186">
                  <a:extLst>
                    <a:ext uri="{FF2B5EF4-FFF2-40B4-BE49-F238E27FC236}">
                      <a16:creationId xmlns:a16="http://schemas.microsoft.com/office/drawing/2014/main" id="{E701C774-114C-DBCC-47B5-FBAF2D9AAA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6000" y="5652000"/>
                  <a:ext cx="504000" cy="540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8" name="直接箭头连接符 187">
              <a:extLst>
                <a:ext uri="{FF2B5EF4-FFF2-40B4-BE49-F238E27FC236}">
                  <a16:creationId xmlns:a16="http://schemas.microsoft.com/office/drawing/2014/main" id="{4222647D-9FBF-997D-1871-F1DEFFB4E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6000" y="5652000"/>
              <a:ext cx="0" cy="54000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73CA6F49-6106-F2E4-D3C9-B576E26771D3}"/>
                </a:ext>
              </a:extLst>
            </p:cNvPr>
            <p:cNvSpPr/>
            <p:nvPr/>
          </p:nvSpPr>
          <p:spPr>
            <a:xfrm>
              <a:off x="8064000" y="36396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6DAE8F21-5951-D124-6D3A-EDA8B506E9F3}"/>
                </a:ext>
              </a:extLst>
            </p:cNvPr>
            <p:cNvCxnSpPr>
              <a:cxnSpLocks/>
            </p:cNvCxnSpPr>
            <p:nvPr/>
          </p:nvCxnSpPr>
          <p:spPr>
            <a:xfrm>
              <a:off x="8064000" y="3693600"/>
              <a:ext cx="864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75D68BC3-F66A-0ADA-53C2-AFC78C1B6881}"/>
                </a:ext>
              </a:extLst>
            </p:cNvPr>
            <p:cNvSpPr/>
            <p:nvPr/>
          </p:nvSpPr>
          <p:spPr>
            <a:xfrm>
              <a:off x="8064000" y="37692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5F50E022-608B-5563-6838-86A1D6FA4BEC}"/>
                </a:ext>
              </a:extLst>
            </p:cNvPr>
            <p:cNvSpPr/>
            <p:nvPr/>
          </p:nvSpPr>
          <p:spPr>
            <a:xfrm>
              <a:off x="8064000" y="38988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5C96DE5C-23F3-6A91-CED4-E19B18BC6D2B}"/>
                </a:ext>
              </a:extLst>
            </p:cNvPr>
            <p:cNvSpPr/>
            <p:nvPr/>
          </p:nvSpPr>
          <p:spPr>
            <a:xfrm>
              <a:off x="8064000" y="40284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3097D39D-7FDF-8123-6E59-433089A0F362}"/>
                </a:ext>
              </a:extLst>
            </p:cNvPr>
            <p:cNvCxnSpPr>
              <a:cxnSpLocks/>
            </p:cNvCxnSpPr>
            <p:nvPr/>
          </p:nvCxnSpPr>
          <p:spPr>
            <a:xfrm>
              <a:off x="8064000" y="3823200"/>
              <a:ext cx="864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9D89DE89-36E0-6656-4A19-AA64A0C45FF2}"/>
                </a:ext>
              </a:extLst>
            </p:cNvPr>
            <p:cNvCxnSpPr>
              <a:cxnSpLocks/>
            </p:cNvCxnSpPr>
            <p:nvPr/>
          </p:nvCxnSpPr>
          <p:spPr>
            <a:xfrm>
              <a:off x="8064000" y="3952800"/>
              <a:ext cx="864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4DCBCF6C-EA2C-2768-F59E-75CAB6405AC5}"/>
                </a:ext>
              </a:extLst>
            </p:cNvPr>
            <p:cNvCxnSpPr>
              <a:cxnSpLocks/>
            </p:cNvCxnSpPr>
            <p:nvPr/>
          </p:nvCxnSpPr>
          <p:spPr>
            <a:xfrm>
              <a:off x="8064000" y="4082400"/>
              <a:ext cx="864000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5D7EDFEC-497B-2A74-65C0-650CE0445118}"/>
                </a:ext>
              </a:extLst>
            </p:cNvPr>
            <p:cNvSpPr/>
            <p:nvPr/>
          </p:nvSpPr>
          <p:spPr>
            <a:xfrm>
              <a:off x="9090000" y="6282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7063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35491</TotalTime>
  <Words>2946</Words>
  <Application>Microsoft Office PowerPoint</Application>
  <PresentationFormat>宽屏</PresentationFormat>
  <Paragraphs>741</Paragraphs>
  <Slides>24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等线</vt:lpstr>
      <vt:lpstr>Microsoft YaHei</vt:lpstr>
      <vt:lpstr>Microsoft YaHei</vt:lpstr>
      <vt:lpstr>Arial</vt:lpstr>
      <vt:lpstr>Cambria Math</vt:lpstr>
      <vt:lpstr>Candara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 Liao</dc:creator>
  <cp:lastModifiedBy>QF</cp:lastModifiedBy>
  <cp:revision>1658</cp:revision>
  <dcterms:created xsi:type="dcterms:W3CDTF">2024-12-23T04:28:42Z</dcterms:created>
  <dcterms:modified xsi:type="dcterms:W3CDTF">2025-12-04T09:27:41Z</dcterms:modified>
</cp:coreProperties>
</file>